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3"/>
  </p:notesMasterIdLst>
  <p:sldIdLst>
    <p:sldId id="256" r:id="rId2"/>
    <p:sldId id="293" r:id="rId3"/>
    <p:sldId id="294" r:id="rId4"/>
    <p:sldId id="295" r:id="rId5"/>
    <p:sldId id="296" r:id="rId6"/>
    <p:sldId id="297" r:id="rId7"/>
    <p:sldId id="298" r:id="rId8"/>
    <p:sldId id="299" r:id="rId9"/>
    <p:sldId id="300" r:id="rId10"/>
    <p:sldId id="301" r:id="rId11"/>
    <p:sldId id="257" r:id="rId12"/>
    <p:sldId id="258" r:id="rId13"/>
    <p:sldId id="305" r:id="rId14"/>
    <p:sldId id="269" r:id="rId15"/>
    <p:sldId id="270" r:id="rId16"/>
    <p:sldId id="271" r:id="rId17"/>
    <p:sldId id="272" r:id="rId18"/>
    <p:sldId id="279" r:id="rId19"/>
    <p:sldId id="280" r:id="rId20"/>
    <p:sldId id="281" r:id="rId21"/>
    <p:sldId id="306" r:id="rId22"/>
    <p:sldId id="307" r:id="rId23"/>
    <p:sldId id="308"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327" r:id="rId42"/>
    <p:sldId id="328" r:id="rId43"/>
    <p:sldId id="329" r:id="rId44"/>
    <p:sldId id="330" r:id="rId45"/>
    <p:sldId id="331" r:id="rId46"/>
    <p:sldId id="332" r:id="rId47"/>
    <p:sldId id="333" r:id="rId48"/>
    <p:sldId id="334" r:id="rId49"/>
    <p:sldId id="335" r:id="rId50"/>
    <p:sldId id="336" r:id="rId51"/>
    <p:sldId id="337" r:id="rId52"/>
    <p:sldId id="338" r:id="rId53"/>
    <p:sldId id="339" r:id="rId54"/>
    <p:sldId id="340" r:id="rId55"/>
    <p:sldId id="341" r:id="rId56"/>
    <p:sldId id="342" r:id="rId57"/>
    <p:sldId id="343" r:id="rId58"/>
    <p:sldId id="309" r:id="rId59"/>
    <p:sldId id="285" r:id="rId60"/>
    <p:sldId id="291" r:id="rId61"/>
    <p:sldId id="292"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autoTitleDeleted val="1"/>
    <c:view3D>
      <c:rotX val="3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pie3DChart>
        <c:varyColors val="1"/>
        <c:ser>
          <c:idx val="0"/>
          <c:order val="0"/>
          <c:dPt>
            <c:idx val="0"/>
            <c:spPr>
              <a:solidFill>
                <a:schemeClr val="accent1"/>
              </a:solidFill>
              <a:ln w="25400">
                <a:solidFill>
                  <a:schemeClr val="lt1"/>
                </a:solidFill>
              </a:ln>
              <a:effectLst/>
              <a:sp3d contourW="25400">
                <a:contourClr>
                  <a:schemeClr val="lt1"/>
                </a:contourClr>
              </a:sp3d>
            </c:spPr>
          </c:dPt>
          <c:dPt>
            <c:idx val="1"/>
            <c:spPr>
              <a:solidFill>
                <a:schemeClr val="accent2"/>
              </a:solidFill>
              <a:ln w="25400">
                <a:solidFill>
                  <a:schemeClr val="lt1"/>
                </a:solidFill>
              </a:ln>
              <a:effectLst/>
              <a:sp3d contourW="25400">
                <a:contourClr>
                  <a:schemeClr val="lt1"/>
                </a:contourClr>
              </a:sp3d>
            </c:spPr>
          </c:dPt>
          <c:dPt>
            <c:idx val="2"/>
            <c:spPr>
              <a:solidFill>
                <a:schemeClr val="accent3"/>
              </a:solidFill>
              <a:ln w="25400">
                <a:solidFill>
                  <a:schemeClr val="lt1"/>
                </a:solidFill>
              </a:ln>
              <a:effectLst/>
              <a:sp3d contourW="25400">
                <a:contourClr>
                  <a:schemeClr val="lt1"/>
                </a:contourClr>
              </a:sp3d>
            </c:spPr>
          </c:dPt>
          <c:dPt>
            <c:idx val="3"/>
            <c:spPr>
              <a:solidFill>
                <a:schemeClr val="accent4"/>
              </a:solidFill>
              <a:ln w="25400">
                <a:solidFill>
                  <a:schemeClr val="lt1"/>
                </a:solidFill>
              </a:ln>
              <a:effectLst/>
              <a:sp3d contourW="25400">
                <a:contourClr>
                  <a:schemeClr val="lt1"/>
                </a:contourClr>
              </a:sp3d>
            </c:spPr>
          </c:dPt>
          <c:cat>
            <c:strRef>
              <c:f>Sheet2!$A$1:$A$4</c:f>
              <c:strCache>
                <c:ptCount val="4"/>
                <c:pt idx="0">
                  <c:v>Forest</c:v>
                </c:pt>
                <c:pt idx="1">
                  <c:v>Wastelands</c:v>
                </c:pt>
                <c:pt idx="2">
                  <c:v>Cultivation </c:v>
                </c:pt>
                <c:pt idx="3">
                  <c:v>Import </c:v>
                </c:pt>
              </c:strCache>
            </c:strRef>
          </c:cat>
          <c:val>
            <c:numRef>
              <c:f>Sheet2!$B$1:$B$4</c:f>
              <c:numCache>
                <c:formatCode>General</c:formatCode>
                <c:ptCount val="4"/>
                <c:pt idx="0">
                  <c:v>114</c:v>
                </c:pt>
                <c:pt idx="1">
                  <c:v>59</c:v>
                </c:pt>
                <c:pt idx="2">
                  <c:v>54</c:v>
                </c:pt>
                <c:pt idx="3">
                  <c:v>15</c:v>
                </c:pt>
              </c:numCache>
            </c:numRef>
          </c:val>
        </c:ser>
      </c:pie3DChart>
      <c:spPr>
        <a:noFill/>
        <a:ln>
          <a:noFill/>
        </a:ln>
        <a:effectLst/>
      </c:spPr>
    </c:plotArea>
    <c:plotVisOnly val="1"/>
    <c:dispBlanksAs val="zero"/>
  </c:chart>
  <c:spPr>
    <a:noFill/>
    <a:ln>
      <a:noFill/>
    </a:ln>
    <a:effectLst/>
  </c:spPr>
  <c:txPr>
    <a:bodyPr/>
    <a:lstStyle/>
    <a:p>
      <a:pPr>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A0B8-BAA5-4E3C-AB3F-1D48028B0C97}" type="datetimeFigureOut">
              <a:rPr lang="en-US" smtClean="0"/>
              <a:t>2/28/2019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68DBE1-B737-427E-98E2-F6B24C955333}"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43000" y="685800"/>
            <a:ext cx="4572000" cy="3429000"/>
          </a:xfrm>
          <a:ln/>
        </p:spPr>
      </p:sp>
      <p:sp>
        <p:nvSpPr>
          <p:cNvPr id="40963" name="Notes Placeholder 2"/>
          <p:cNvSpPr>
            <a:spLocks noGrp="1"/>
          </p:cNvSpPr>
          <p:nvPr>
            <p:ph type="body" idx="1"/>
          </p:nvPr>
        </p:nvSpPr>
        <p:spPr>
          <a:noFill/>
          <a:ln/>
        </p:spPr>
        <p:txBody>
          <a:bodyPr/>
          <a:lstStyle/>
          <a:p>
            <a:endParaRPr lang="en-IN" smtClean="0"/>
          </a:p>
        </p:txBody>
      </p:sp>
      <p:sp>
        <p:nvSpPr>
          <p:cNvPr id="40964" name="Slide Number Placeholder 3"/>
          <p:cNvSpPr>
            <a:spLocks noGrp="1"/>
          </p:cNvSpPr>
          <p:nvPr>
            <p:ph type="sldNum" sz="quarter" idx="5"/>
          </p:nvPr>
        </p:nvSpPr>
        <p:spPr>
          <a:noFill/>
        </p:spPr>
        <p:txBody>
          <a:bodyPr/>
          <a:lstStyle/>
          <a:p>
            <a:fld id="{7C98B8B4-EB69-44EE-BF36-0868F698478B}" type="slidenum">
              <a:rPr lang="en-US" smtClean="0"/>
              <a:pPr/>
              <a:t>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6A8E36C3-36BD-44C0-9591-CE68FF7D519C}" type="slidenum">
              <a:rPr lang="en-IN" smtClean="0">
                <a:solidFill>
                  <a:prstClr val="black"/>
                </a:solidFill>
              </a:rPr>
              <a:pPr/>
              <a:t>10</a:t>
            </a:fld>
            <a:endParaRPr lang="en-IN">
              <a:solidFill>
                <a:prstClr val="black"/>
              </a:solidFill>
            </a:endParaRPr>
          </a:p>
        </p:txBody>
      </p:sp>
    </p:spTree>
    <p:extLst>
      <p:ext uri="{BB962C8B-B14F-4D97-AF65-F5344CB8AC3E}">
        <p14:creationId xmlns:p14="http://schemas.microsoft.com/office/powerpoint/2010/main" xmlns="" val="4250210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371600" y="1143000"/>
            <a:ext cx="4114800" cy="3086100"/>
          </a:xfrm>
          <a:ln/>
        </p:spPr>
      </p:sp>
      <p:sp>
        <p:nvSpPr>
          <p:cNvPr id="43011" name="Notes Placeholder 2"/>
          <p:cNvSpPr>
            <a:spLocks noGrp="1"/>
          </p:cNvSpPr>
          <p:nvPr>
            <p:ph type="body" idx="1"/>
          </p:nvPr>
        </p:nvSpPr>
        <p:spPr>
          <a:noFill/>
          <a:ln/>
        </p:spPr>
        <p:txBody>
          <a:bodyPr/>
          <a:lstStyle/>
          <a:p>
            <a:endParaRPr lang="en-US" smtClean="0">
              <a:latin typeface="Arial" pitchFamily="34" charset="0"/>
              <a:cs typeface="Arial" pitchFamily="34" charset="0"/>
            </a:endParaRPr>
          </a:p>
        </p:txBody>
      </p:sp>
      <p:sp>
        <p:nvSpPr>
          <p:cNvPr id="43012" name="Slide Number Placeholder 3"/>
          <p:cNvSpPr>
            <a:spLocks noGrp="1"/>
          </p:cNvSpPr>
          <p:nvPr>
            <p:ph type="sldNum" sz="quarter" idx="5"/>
          </p:nvPr>
        </p:nvSpPr>
        <p:spPr>
          <a:noFill/>
        </p:spPr>
        <p:txBody>
          <a:bodyPr/>
          <a:lstStyle/>
          <a:p>
            <a:fld id="{47CF4BA1-F0C7-421D-A805-F1BC2E3AAFA5}" type="slidenum">
              <a:rPr lang="en-US" smtClean="0">
                <a:latin typeface="Arial" pitchFamily="34" charset="0"/>
                <a:cs typeface="Arial" pitchFamily="34" charset="0"/>
              </a:rPr>
              <a:pPr/>
              <a:t>13</a:t>
            </a:fld>
            <a:endParaRPr lang="en-US" smtClean="0">
              <a:latin typeface="Arial" pitchFamily="34" charset="0"/>
              <a:cs typeface="Arial" pitchFamily="34" charset="0"/>
            </a:endParaRPr>
          </a:p>
        </p:txBody>
      </p:sp>
    </p:spTree>
    <p:extLst>
      <p:ext uri="{BB962C8B-B14F-4D97-AF65-F5344CB8AC3E}">
        <p14:creationId xmlns="" xmlns:p14="http://schemas.microsoft.com/office/powerpoint/2010/main" val="29109267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4500" y="1142636"/>
            <a:ext cx="5969000" cy="3086428"/>
          </a:xfrm>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6BF219A-B6F5-4A5E-B419-E8E04836ABCD}" type="slidenum">
              <a:rPr lang="en-IN" smtClean="0"/>
              <a:pPr/>
              <a:t>32</a:t>
            </a:fld>
            <a:endParaRPr lang="en-IN"/>
          </a:p>
        </p:txBody>
      </p:sp>
    </p:spTree>
    <p:extLst>
      <p:ext uri="{BB962C8B-B14F-4D97-AF65-F5344CB8AC3E}">
        <p14:creationId xmlns:p14="http://schemas.microsoft.com/office/powerpoint/2010/main" xmlns="" val="1700416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xfrm>
            <a:off x="444500" y="1142636"/>
            <a:ext cx="5969000" cy="3086428"/>
          </a:xfrm>
          <a:ln/>
        </p:spPr>
      </p:sp>
      <p:sp>
        <p:nvSpPr>
          <p:cNvPr id="56323"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smtClean="0">
                <a:latin typeface="Arial" panose="020B0604020202020204" pitchFamily="34" charset="0"/>
              </a:rPr>
              <a:t>More than 50 % of Global Pharmaceutical demand is met through foreign trade</a:t>
            </a:r>
          </a:p>
        </p:txBody>
      </p:sp>
      <p:sp>
        <p:nvSpPr>
          <p:cNvPr id="56324"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7100">
              <a:defRPr sz="4000" b="1">
                <a:solidFill>
                  <a:srgbClr val="FF0000"/>
                </a:solidFill>
                <a:latin typeface="Times New Roman" panose="02020603050405020304" pitchFamily="18" charset="0"/>
              </a:defRPr>
            </a:lvl1pPr>
            <a:lvl2pPr marL="742950" indent="-285750" defTabSz="927100">
              <a:defRPr sz="4000" b="1">
                <a:solidFill>
                  <a:srgbClr val="FF0000"/>
                </a:solidFill>
                <a:latin typeface="Times New Roman" panose="02020603050405020304" pitchFamily="18" charset="0"/>
              </a:defRPr>
            </a:lvl2pPr>
            <a:lvl3pPr marL="1143000" indent="-228600" defTabSz="927100">
              <a:defRPr sz="4000" b="1">
                <a:solidFill>
                  <a:srgbClr val="FF0000"/>
                </a:solidFill>
                <a:latin typeface="Times New Roman" panose="02020603050405020304" pitchFamily="18" charset="0"/>
              </a:defRPr>
            </a:lvl3pPr>
            <a:lvl4pPr marL="1600200" indent="-228600" defTabSz="927100">
              <a:defRPr sz="4000" b="1">
                <a:solidFill>
                  <a:srgbClr val="FF0000"/>
                </a:solidFill>
                <a:latin typeface="Times New Roman" panose="02020603050405020304" pitchFamily="18" charset="0"/>
              </a:defRPr>
            </a:lvl4pPr>
            <a:lvl5pPr marL="2057400" indent="-228600" defTabSz="927100">
              <a:defRPr sz="4000" b="1">
                <a:solidFill>
                  <a:srgbClr val="FF0000"/>
                </a:solidFill>
                <a:latin typeface="Times New Roman" panose="02020603050405020304" pitchFamily="18" charset="0"/>
              </a:defRPr>
            </a:lvl5pPr>
            <a:lvl6pPr marL="2514600" indent="-228600" algn="ctr" defTabSz="927100" eaLnBrk="0" fontAlgn="base" hangingPunct="0">
              <a:spcBef>
                <a:spcPct val="0"/>
              </a:spcBef>
              <a:spcAft>
                <a:spcPct val="0"/>
              </a:spcAft>
              <a:defRPr sz="4000" b="1">
                <a:solidFill>
                  <a:srgbClr val="FF0000"/>
                </a:solidFill>
                <a:latin typeface="Times New Roman" panose="02020603050405020304" pitchFamily="18" charset="0"/>
              </a:defRPr>
            </a:lvl6pPr>
            <a:lvl7pPr marL="2971800" indent="-228600" algn="ctr" defTabSz="927100" eaLnBrk="0" fontAlgn="base" hangingPunct="0">
              <a:spcBef>
                <a:spcPct val="0"/>
              </a:spcBef>
              <a:spcAft>
                <a:spcPct val="0"/>
              </a:spcAft>
              <a:defRPr sz="4000" b="1">
                <a:solidFill>
                  <a:srgbClr val="FF0000"/>
                </a:solidFill>
                <a:latin typeface="Times New Roman" panose="02020603050405020304" pitchFamily="18" charset="0"/>
              </a:defRPr>
            </a:lvl7pPr>
            <a:lvl8pPr marL="3429000" indent="-228600" algn="ctr" defTabSz="927100" eaLnBrk="0" fontAlgn="base" hangingPunct="0">
              <a:spcBef>
                <a:spcPct val="0"/>
              </a:spcBef>
              <a:spcAft>
                <a:spcPct val="0"/>
              </a:spcAft>
              <a:defRPr sz="4000" b="1">
                <a:solidFill>
                  <a:srgbClr val="FF0000"/>
                </a:solidFill>
                <a:latin typeface="Times New Roman" panose="02020603050405020304" pitchFamily="18" charset="0"/>
              </a:defRPr>
            </a:lvl8pPr>
            <a:lvl9pPr marL="3886200" indent="-228600" algn="ctr" defTabSz="927100" eaLnBrk="0" fontAlgn="base" hangingPunct="0">
              <a:spcBef>
                <a:spcPct val="0"/>
              </a:spcBef>
              <a:spcAft>
                <a:spcPct val="0"/>
              </a:spcAft>
              <a:defRPr sz="4000" b="1">
                <a:solidFill>
                  <a:srgbClr val="FF0000"/>
                </a:solidFill>
                <a:latin typeface="Times New Roman" panose="02020603050405020304" pitchFamily="18" charset="0"/>
              </a:defRPr>
            </a:lvl9pPr>
          </a:lstStyle>
          <a:p>
            <a:fld id="{352A6A75-0AF6-481D-9533-FDDAD4316E61}" type="slidenum">
              <a:rPr lang="en-US" altLang="en-US" sz="1000" b="0">
                <a:solidFill>
                  <a:schemeClr val="tx1"/>
                </a:solidFill>
                <a:latin typeface="Arial" panose="020B0604020202020204" pitchFamily="34" charset="0"/>
              </a:rPr>
              <a:pPr/>
              <a:t>49</a:t>
            </a:fld>
            <a:endParaRPr lang="en-US" altLang="en-US" sz="1000" b="0">
              <a:solidFill>
                <a:schemeClr val="tx1"/>
              </a:solidFill>
              <a:latin typeface="Arial" panose="020B0604020202020204" pitchFamily="34" charset="0"/>
            </a:endParaRPr>
          </a:p>
        </p:txBody>
      </p:sp>
    </p:spTree>
    <p:extLst>
      <p:ext uri="{BB962C8B-B14F-4D97-AF65-F5344CB8AC3E}">
        <p14:creationId xmlns:p14="http://schemas.microsoft.com/office/powerpoint/2010/main" xmlns="" val="35293871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2/28/2019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List%20of%20140%20plants.pdf"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clutster%20information.docx" TargetMode="External"/><Relationship Id="rId2" Type="http://schemas.openxmlformats.org/officeDocument/2006/relationships/hyperlink" Target="farmer%20information.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Recognization%20form%20I.docx" TargetMode="External"/><Relationship Id="rId2" Type="http://schemas.openxmlformats.org/officeDocument/2006/relationships/hyperlink" Target="Nursery.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PHM.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1"/>
            <a:ext cx="8305800" cy="5755422"/>
          </a:xfrm>
          <a:prstGeom prst="rect">
            <a:avLst/>
          </a:prstGeom>
          <a:noFill/>
        </p:spPr>
        <p:txBody>
          <a:bodyPr wrap="square" rtlCol="0">
            <a:spAutoFit/>
          </a:bodyPr>
          <a:lstStyle/>
          <a:p>
            <a:pPr algn="ctr"/>
            <a:endParaRPr lang="en-US" sz="3200" dirty="0" smtClean="0">
              <a:latin typeface="Arial" panose="020B0604020202020204" pitchFamily="34" charset="0"/>
              <a:cs typeface="Arial" panose="020B0604020202020204" pitchFamily="34" charset="0"/>
            </a:endParaRPr>
          </a:p>
          <a:p>
            <a:pPr algn="ctr"/>
            <a:r>
              <a:rPr lang="en-US" sz="4800" b="1" dirty="0">
                <a:solidFill>
                  <a:srgbClr val="00B050"/>
                </a:solidFill>
                <a:latin typeface="Arial" charset="0"/>
                <a:cs typeface="Times New Roman" pitchFamily="18" charset="0"/>
              </a:rPr>
              <a:t>National AYUSH Mission </a:t>
            </a:r>
          </a:p>
          <a:p>
            <a:pPr algn="ctr"/>
            <a:r>
              <a:rPr lang="en-US" sz="4800" b="1" dirty="0">
                <a:solidFill>
                  <a:srgbClr val="00B050"/>
                </a:solidFill>
                <a:latin typeface="Arial" charset="0"/>
                <a:cs typeface="Times New Roman" pitchFamily="18" charset="0"/>
              </a:rPr>
              <a:t>(NAM)</a:t>
            </a:r>
            <a:r>
              <a:rPr lang="en-US" sz="4800" b="1" dirty="0">
                <a:solidFill>
                  <a:srgbClr val="0000FF"/>
                </a:solidFill>
                <a:latin typeface="Arial" charset="0"/>
                <a:cs typeface="Times New Roman" pitchFamily="18" charset="0"/>
              </a:rPr>
              <a:t> </a:t>
            </a:r>
          </a:p>
          <a:p>
            <a:pPr algn="ctr"/>
            <a:endParaRPr lang="en-US" sz="4800" b="1" dirty="0" smtClean="0">
              <a:solidFill>
                <a:srgbClr val="0000FF"/>
              </a:solidFill>
              <a:latin typeface="Arial" charset="0"/>
              <a:cs typeface="Times New Roman" pitchFamily="18" charset="0"/>
            </a:endParaRPr>
          </a:p>
          <a:p>
            <a:pPr algn="ctr"/>
            <a:endParaRPr lang="en-US" sz="4800" b="1" dirty="0" smtClean="0">
              <a:solidFill>
                <a:srgbClr val="0000FF"/>
              </a:solidFill>
              <a:latin typeface="Arial" charset="0"/>
              <a:cs typeface="Times New Roman" pitchFamily="18" charset="0"/>
            </a:endParaRPr>
          </a:p>
          <a:p>
            <a:pPr algn="ctr"/>
            <a:endParaRPr lang="en-US" sz="4800" b="1" dirty="0">
              <a:solidFill>
                <a:srgbClr val="0000FF"/>
              </a:solidFill>
              <a:latin typeface="Arial" charset="0"/>
              <a:cs typeface="Times New Roman" pitchFamily="18" charset="0"/>
            </a:endParaRPr>
          </a:p>
          <a:p>
            <a:pPr algn="ctr"/>
            <a:r>
              <a:rPr lang="en-US" sz="4800" b="1" dirty="0">
                <a:solidFill>
                  <a:srgbClr val="0000CC"/>
                </a:solidFill>
                <a:latin typeface="Arial" charset="0"/>
                <a:cs typeface="Times New Roman" pitchFamily="18" charset="0"/>
              </a:rPr>
              <a:t>(Medicinal Plants Component</a:t>
            </a:r>
            <a:r>
              <a:rPr lang="en-US" sz="4800" b="1" dirty="0" smtClean="0">
                <a:solidFill>
                  <a:srgbClr val="0000CC"/>
                </a:solidFill>
                <a:latin typeface="Arial" charset="0"/>
                <a:cs typeface="Times New Roman" pitchFamily="18" charset="0"/>
              </a:rPr>
              <a:t>)</a:t>
            </a:r>
            <a:endParaRPr lang="en-IN" sz="4800" b="1" dirty="0">
              <a:solidFill>
                <a:srgbClr val="0000CC"/>
              </a:solidFill>
              <a:latin typeface="Arial" charset="0"/>
              <a:cs typeface="Times New Roman" pitchFamily="18" charset="0"/>
            </a:endParaRPr>
          </a:p>
        </p:txBody>
      </p:sp>
      <p:pic>
        <p:nvPicPr>
          <p:cNvPr id="5" name="Picture 4" descr="NAM.png"/>
          <p:cNvPicPr>
            <a:picLocks noChangeAspect="1"/>
          </p:cNvPicPr>
          <p:nvPr/>
        </p:nvPicPr>
        <p:blipFill>
          <a:blip r:embed="rId2" cstate="print"/>
          <a:stretch>
            <a:fillRect/>
          </a:stretch>
        </p:blipFill>
        <p:spPr>
          <a:xfrm>
            <a:off x="3657601" y="2362200"/>
            <a:ext cx="1359243" cy="1749012"/>
          </a:xfrm>
          <a:prstGeom prst="rect">
            <a:avLst/>
          </a:prstGeom>
        </p:spPr>
      </p:pic>
    </p:spTree>
    <p:extLst>
      <p:ext uri="{BB962C8B-B14F-4D97-AF65-F5344CB8AC3E}">
        <p14:creationId xmlns="" xmlns:p14="http://schemas.microsoft.com/office/powerpoint/2010/main" val="220782300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p:cNvGraphicFramePr>
          <p:nvPr>
            <p:extLst/>
          </p:nvPr>
        </p:nvGraphicFramePr>
        <p:xfrm>
          <a:off x="4809350" y="2700929"/>
          <a:ext cx="2524271" cy="2395025"/>
        </p:xfrm>
        <a:graphic>
          <a:graphicData uri="http://schemas.openxmlformats.org/drawingml/2006/chart">
            <c:chart xmlns:c="http://schemas.openxmlformats.org/drawingml/2006/chart" xmlns:r="http://schemas.openxmlformats.org/officeDocument/2006/relationships" r:id="rId3"/>
          </a:graphicData>
        </a:graphic>
      </p:graphicFrame>
      <p:sp>
        <p:nvSpPr>
          <p:cNvPr id="4" name="Rectangle 3"/>
          <p:cNvSpPr/>
          <p:nvPr/>
        </p:nvSpPr>
        <p:spPr>
          <a:xfrm>
            <a:off x="457200" y="957671"/>
            <a:ext cx="7696199" cy="2046714"/>
          </a:xfrm>
          <a:prstGeom prst="rect">
            <a:avLst/>
          </a:prstGeom>
        </p:spPr>
        <p:txBody>
          <a:bodyPr wrap="square">
            <a:spAutoFit/>
          </a:bodyPr>
          <a:lstStyle/>
          <a:p>
            <a:pPr algn="just"/>
            <a:r>
              <a:rPr lang="en-IN" altLang="en-US" sz="2000" b="1" dirty="0">
                <a:solidFill>
                  <a:srgbClr val="000000"/>
                </a:solidFill>
                <a:cs typeface="Times New Roman" panose="02020603050405020304" pitchFamily="18" charset="0"/>
              </a:rPr>
              <a:t>As per study conducted by NMPB </a:t>
            </a:r>
            <a:r>
              <a:rPr lang="en-IN" altLang="en-US" sz="2000" b="1" dirty="0" smtClean="0">
                <a:solidFill>
                  <a:srgbClr val="000000"/>
                </a:solidFill>
                <a:cs typeface="Times New Roman" panose="02020603050405020304" pitchFamily="18" charset="0"/>
              </a:rPr>
              <a:t>in collaboration with </a:t>
            </a:r>
            <a:r>
              <a:rPr lang="en-IN" sz="2000" b="1" dirty="0"/>
              <a:t>ICFRE, </a:t>
            </a:r>
            <a:r>
              <a:rPr lang="en-IN" sz="2000" b="1" dirty="0" smtClean="0"/>
              <a:t>Dehradun for the year</a:t>
            </a:r>
            <a:r>
              <a:rPr lang="en-IN" altLang="en-US" sz="2000" b="1" dirty="0" smtClean="0">
                <a:cs typeface="Times New Roman" panose="02020603050405020304" pitchFamily="18" charset="0"/>
              </a:rPr>
              <a:t> </a:t>
            </a:r>
            <a:r>
              <a:rPr lang="en-IN" altLang="en-US" sz="2000" b="1" dirty="0">
                <a:solidFill>
                  <a:srgbClr val="000000"/>
                </a:solidFill>
                <a:cs typeface="Times New Roman" panose="02020603050405020304" pitchFamily="18" charset="0"/>
              </a:rPr>
              <a:t>2014-15</a:t>
            </a:r>
          </a:p>
          <a:p>
            <a:pPr algn="just"/>
            <a:endParaRPr lang="en-IN" altLang="en-US" b="1" dirty="0">
              <a:solidFill>
                <a:srgbClr val="000000"/>
              </a:solidFill>
              <a:cs typeface="Times New Roman" panose="02020603050405020304" pitchFamily="18" charset="0"/>
            </a:endParaRPr>
          </a:p>
          <a:p>
            <a:pPr algn="just">
              <a:spcBef>
                <a:spcPts val="600"/>
              </a:spcBef>
            </a:pPr>
            <a:r>
              <a:rPr lang="en-IN" altLang="en-US" b="1" dirty="0">
                <a:solidFill>
                  <a:srgbClr val="C00000"/>
                </a:solidFill>
                <a:cs typeface="Times New Roman" panose="02020603050405020304" pitchFamily="18" charset="0"/>
              </a:rPr>
              <a:t>1178</a:t>
            </a:r>
            <a:r>
              <a:rPr lang="en-IN" altLang="en-US" b="1" dirty="0">
                <a:solidFill>
                  <a:schemeClr val="bg2"/>
                </a:solidFill>
                <a:cs typeface="Times New Roman" panose="02020603050405020304" pitchFamily="18" charset="0"/>
              </a:rPr>
              <a:t> </a:t>
            </a:r>
            <a:r>
              <a:rPr lang="en-IN" altLang="en-US" b="1" dirty="0">
                <a:solidFill>
                  <a:srgbClr val="000000"/>
                </a:solidFill>
                <a:cs typeface="Times New Roman" panose="02020603050405020304" pitchFamily="18" charset="0"/>
              </a:rPr>
              <a:t>species in trade</a:t>
            </a:r>
          </a:p>
          <a:p>
            <a:pPr algn="just">
              <a:spcBef>
                <a:spcPts val="600"/>
              </a:spcBef>
            </a:pPr>
            <a:r>
              <a:rPr lang="en-GB" altLang="en-US" b="1" dirty="0">
                <a:solidFill>
                  <a:srgbClr val="C00000"/>
                </a:solidFill>
                <a:cs typeface="Times New Roman" panose="02020603050405020304" pitchFamily="18" charset="0"/>
              </a:rPr>
              <a:t>242</a:t>
            </a:r>
            <a:r>
              <a:rPr lang="en-GB" altLang="en-US" b="1" dirty="0">
                <a:solidFill>
                  <a:srgbClr val="000000"/>
                </a:solidFill>
                <a:cs typeface="Times New Roman" panose="02020603050405020304" pitchFamily="18" charset="0"/>
              </a:rPr>
              <a:t> species highly demanded </a:t>
            </a:r>
            <a:r>
              <a:rPr lang="en-GB" altLang="en-US" dirty="0">
                <a:solidFill>
                  <a:srgbClr val="000000"/>
                </a:solidFill>
                <a:cs typeface="Times New Roman" panose="02020603050405020304" pitchFamily="18" charset="0"/>
              </a:rPr>
              <a:t>(recorded annual trade</a:t>
            </a:r>
            <a:r>
              <a:rPr lang="en-IN" dirty="0">
                <a:solidFill>
                  <a:srgbClr val="000000"/>
                </a:solidFill>
              </a:rPr>
              <a:t> &gt;</a:t>
            </a:r>
            <a:r>
              <a:rPr lang="en-IN" dirty="0">
                <a:solidFill>
                  <a:srgbClr val="C00000"/>
                </a:solidFill>
              </a:rPr>
              <a:t>100 MT</a:t>
            </a:r>
            <a:r>
              <a:rPr lang="en-IN" dirty="0">
                <a:solidFill>
                  <a:srgbClr val="000000"/>
                </a:solidFill>
              </a:rPr>
              <a:t>)</a:t>
            </a:r>
            <a:endParaRPr lang="en-GB" altLang="en-US" dirty="0">
              <a:solidFill>
                <a:srgbClr val="000000"/>
              </a:solidFill>
              <a:cs typeface="Times New Roman" panose="02020603050405020304" pitchFamily="18" charset="0"/>
            </a:endParaRPr>
          </a:p>
          <a:p>
            <a:pPr algn="just">
              <a:spcBef>
                <a:spcPts val="600"/>
              </a:spcBef>
            </a:pPr>
            <a:r>
              <a:rPr lang="en-IN" dirty="0">
                <a:solidFill>
                  <a:srgbClr val="000000"/>
                </a:solidFill>
              </a:rPr>
              <a:t>Estimated Consumption </a:t>
            </a:r>
            <a:r>
              <a:rPr lang="en-IN" b="1" dirty="0">
                <a:solidFill>
                  <a:srgbClr val="C00000"/>
                </a:solidFill>
              </a:rPr>
              <a:t>512000 MT</a:t>
            </a:r>
            <a:endParaRPr lang="en-GB" altLang="en-US" sz="2000" b="1" dirty="0">
              <a:solidFill>
                <a:srgbClr val="C00000"/>
              </a:solidFill>
              <a:cs typeface="Times New Roman" panose="02020603050405020304" pitchFamily="18" charset="0"/>
            </a:endParaRPr>
          </a:p>
        </p:txBody>
      </p:sp>
      <p:sp>
        <p:nvSpPr>
          <p:cNvPr id="5" name="Rectangle 4"/>
          <p:cNvSpPr/>
          <p:nvPr/>
        </p:nvSpPr>
        <p:spPr>
          <a:xfrm>
            <a:off x="533401" y="3057294"/>
            <a:ext cx="4470709" cy="1477328"/>
          </a:xfrm>
          <a:prstGeom prst="rect">
            <a:avLst/>
          </a:prstGeom>
        </p:spPr>
        <p:txBody>
          <a:bodyPr wrap="square">
            <a:spAutoFit/>
          </a:bodyPr>
          <a:lstStyle/>
          <a:p>
            <a:pPr algn="just"/>
            <a:r>
              <a:rPr lang="en-GB" altLang="en-US" sz="1950" b="1" dirty="0">
                <a:solidFill>
                  <a:srgbClr val="000000"/>
                </a:solidFill>
                <a:cs typeface="Times New Roman" panose="02020603050405020304" pitchFamily="18" charset="0"/>
              </a:rPr>
              <a:t>Forests - 114 species </a:t>
            </a:r>
            <a:r>
              <a:rPr lang="en-GB" altLang="en-US" sz="1200" b="1" dirty="0">
                <a:solidFill>
                  <a:srgbClr val="000000"/>
                </a:solidFill>
                <a:cs typeface="Times New Roman" panose="02020603050405020304" pitchFamily="18" charset="0"/>
              </a:rPr>
              <a:t>(Himalayan Forests =36;</a:t>
            </a:r>
          </a:p>
          <a:p>
            <a:pPr algn="just"/>
            <a:r>
              <a:rPr lang="en-GB" altLang="en-US" sz="1200" b="1" dirty="0">
                <a:solidFill>
                  <a:srgbClr val="000000"/>
                </a:solidFill>
                <a:cs typeface="Times New Roman" panose="02020603050405020304" pitchFamily="18" charset="0"/>
              </a:rPr>
              <a:t>			Tropical Forests =78)</a:t>
            </a:r>
          </a:p>
          <a:p>
            <a:pPr algn="just"/>
            <a:r>
              <a:rPr lang="en-IN" sz="1950" b="1" dirty="0">
                <a:solidFill>
                  <a:srgbClr val="000000"/>
                </a:solidFill>
              </a:rPr>
              <a:t>Wastelands </a:t>
            </a:r>
            <a:r>
              <a:rPr lang="en-GB" altLang="en-US" sz="1950" b="1" dirty="0">
                <a:solidFill>
                  <a:srgbClr val="C00000"/>
                </a:solidFill>
                <a:cs typeface="Times New Roman" panose="02020603050405020304" pitchFamily="18" charset="0"/>
              </a:rPr>
              <a:t>- 59 species</a:t>
            </a:r>
          </a:p>
          <a:p>
            <a:pPr algn="just"/>
            <a:r>
              <a:rPr lang="en-GB" altLang="en-US" sz="1950" b="1" dirty="0">
                <a:solidFill>
                  <a:srgbClr val="000000"/>
                </a:solidFill>
                <a:cs typeface="Times New Roman" panose="02020603050405020304" pitchFamily="18" charset="0"/>
              </a:rPr>
              <a:t>Cultivation </a:t>
            </a:r>
            <a:r>
              <a:rPr lang="en-GB" altLang="en-US" sz="1950" b="1" dirty="0">
                <a:solidFill>
                  <a:srgbClr val="C00000"/>
                </a:solidFill>
                <a:cs typeface="Times New Roman" panose="02020603050405020304" pitchFamily="18" charset="0"/>
              </a:rPr>
              <a:t>- 54 species</a:t>
            </a:r>
          </a:p>
          <a:p>
            <a:pPr algn="just"/>
            <a:r>
              <a:rPr lang="en-GB" altLang="en-US" sz="1950" b="1" dirty="0">
                <a:solidFill>
                  <a:srgbClr val="000000"/>
                </a:solidFill>
                <a:cs typeface="Times New Roman" panose="02020603050405020304" pitchFamily="18" charset="0"/>
              </a:rPr>
              <a:t>Import </a:t>
            </a:r>
            <a:r>
              <a:rPr lang="en-GB" altLang="en-US" sz="1950" b="1" dirty="0">
                <a:solidFill>
                  <a:srgbClr val="C00000"/>
                </a:solidFill>
                <a:cs typeface="Times New Roman" panose="02020603050405020304" pitchFamily="18" charset="0"/>
              </a:rPr>
              <a:t>- 15 species</a:t>
            </a:r>
          </a:p>
        </p:txBody>
      </p:sp>
      <p:sp>
        <p:nvSpPr>
          <p:cNvPr id="6" name="Rectangle 5"/>
          <p:cNvSpPr/>
          <p:nvPr/>
        </p:nvSpPr>
        <p:spPr>
          <a:xfrm>
            <a:off x="609600" y="4800600"/>
            <a:ext cx="6964385" cy="1631216"/>
          </a:xfrm>
          <a:prstGeom prst="rect">
            <a:avLst/>
          </a:prstGeom>
        </p:spPr>
        <p:txBody>
          <a:bodyPr wrap="square">
            <a:spAutoFit/>
          </a:bodyPr>
          <a:lstStyle/>
          <a:p>
            <a:pPr algn="just"/>
            <a:r>
              <a:rPr lang="en-GB" altLang="en-US" b="1" dirty="0">
                <a:solidFill>
                  <a:srgbClr val="000000"/>
                </a:solidFill>
                <a:cs typeface="Times New Roman" panose="02020603050405020304" pitchFamily="18" charset="0"/>
              </a:rPr>
              <a:t>Nearly </a:t>
            </a:r>
            <a:r>
              <a:rPr lang="en-GB" altLang="en-US" b="1" dirty="0">
                <a:solidFill>
                  <a:srgbClr val="C00000"/>
                </a:solidFill>
                <a:cs typeface="Times New Roman" panose="02020603050405020304" pitchFamily="18" charset="0"/>
              </a:rPr>
              <a:t>72% highly demand species </a:t>
            </a:r>
            <a:r>
              <a:rPr lang="en-GB" altLang="en-US" b="1" dirty="0">
                <a:solidFill>
                  <a:srgbClr val="000000"/>
                </a:solidFill>
                <a:cs typeface="Times New Roman" panose="02020603050405020304" pitchFamily="18" charset="0"/>
              </a:rPr>
              <a:t>continue to be sourced from the wild</a:t>
            </a:r>
          </a:p>
          <a:p>
            <a:pPr algn="just"/>
            <a:r>
              <a:rPr lang="en-GB" altLang="en-US" b="1" dirty="0">
                <a:solidFill>
                  <a:srgbClr val="000000"/>
                </a:solidFill>
                <a:cs typeface="Times New Roman" panose="02020603050405020304" pitchFamily="18" charset="0"/>
              </a:rPr>
              <a:t>only </a:t>
            </a:r>
            <a:r>
              <a:rPr lang="en-GB" altLang="en-US" b="1" dirty="0">
                <a:solidFill>
                  <a:srgbClr val="C00000"/>
                </a:solidFill>
                <a:cs typeface="Times New Roman" panose="02020603050405020304" pitchFamily="18" charset="0"/>
              </a:rPr>
              <a:t>22% sourced from </a:t>
            </a:r>
            <a:r>
              <a:rPr lang="en-GB" altLang="en-US" b="1" dirty="0" smtClean="0">
                <a:solidFill>
                  <a:srgbClr val="C00000"/>
                </a:solidFill>
                <a:cs typeface="Times New Roman" panose="02020603050405020304" pitchFamily="18" charset="0"/>
              </a:rPr>
              <a:t>cultivation</a:t>
            </a:r>
          </a:p>
          <a:p>
            <a:pPr algn="just"/>
            <a:endParaRPr lang="en-GB" altLang="en-US" sz="1000" b="1" dirty="0" smtClean="0">
              <a:solidFill>
                <a:schemeClr val="bg2"/>
              </a:solidFill>
              <a:cs typeface="Times New Roman" panose="02020603050405020304" pitchFamily="18" charset="0"/>
            </a:endParaRPr>
          </a:p>
          <a:p>
            <a:pPr algn="just"/>
            <a:r>
              <a:rPr lang="en-GB" altLang="en-US" b="1" dirty="0" smtClean="0">
                <a:solidFill>
                  <a:srgbClr val="000000"/>
                </a:solidFill>
                <a:cs typeface="Times New Roman" panose="02020603050405020304" pitchFamily="18" charset="0"/>
              </a:rPr>
              <a:t>The demand of herbal raw drugs has grown by about </a:t>
            </a:r>
            <a:r>
              <a:rPr lang="en-GB" altLang="en-US" b="1" dirty="0" smtClean="0">
                <a:solidFill>
                  <a:srgbClr val="C00000"/>
                </a:solidFill>
                <a:cs typeface="Times New Roman" panose="02020603050405020304" pitchFamily="18" charset="0"/>
              </a:rPr>
              <a:t>5% percent </a:t>
            </a:r>
            <a:r>
              <a:rPr lang="en-GB" altLang="en-US" b="1" dirty="0" smtClean="0">
                <a:solidFill>
                  <a:srgbClr val="000000"/>
                </a:solidFill>
                <a:cs typeface="Times New Roman" panose="02020603050405020304" pitchFamily="18" charset="0"/>
              </a:rPr>
              <a:t>year over the last decade.</a:t>
            </a:r>
            <a:endParaRPr lang="en-GB" altLang="en-US" dirty="0">
              <a:solidFill>
                <a:srgbClr val="000000"/>
              </a:solidFill>
              <a:cs typeface="Times New Roman" panose="02020603050405020304" pitchFamily="18" charset="0"/>
            </a:endParaRPr>
          </a:p>
        </p:txBody>
      </p:sp>
      <p:sp>
        <p:nvSpPr>
          <p:cNvPr id="7" name="Rectangle 6"/>
          <p:cNvSpPr/>
          <p:nvPr/>
        </p:nvSpPr>
        <p:spPr>
          <a:xfrm>
            <a:off x="6313925" y="3446044"/>
            <a:ext cx="696473" cy="300082"/>
          </a:xfrm>
          <a:prstGeom prst="rect">
            <a:avLst/>
          </a:prstGeom>
        </p:spPr>
        <p:txBody>
          <a:bodyPr wrap="none">
            <a:spAutoFit/>
          </a:bodyPr>
          <a:lstStyle/>
          <a:p>
            <a:r>
              <a:rPr lang="en-GB" altLang="en-US" sz="1350" b="1" dirty="0">
                <a:solidFill>
                  <a:srgbClr val="000000"/>
                </a:solidFill>
                <a:cs typeface="Times New Roman" panose="02020603050405020304" pitchFamily="18" charset="0"/>
              </a:rPr>
              <a:t>Forests</a:t>
            </a:r>
            <a:endParaRPr lang="en-IN" sz="1350" dirty="0">
              <a:solidFill>
                <a:srgbClr val="000000"/>
              </a:solidFill>
            </a:endParaRPr>
          </a:p>
        </p:txBody>
      </p:sp>
      <p:sp>
        <p:nvSpPr>
          <p:cNvPr id="8" name="Rectangle 7"/>
          <p:cNvSpPr/>
          <p:nvPr/>
        </p:nvSpPr>
        <p:spPr>
          <a:xfrm>
            <a:off x="5277533" y="3850446"/>
            <a:ext cx="1052789" cy="300082"/>
          </a:xfrm>
          <a:prstGeom prst="rect">
            <a:avLst/>
          </a:prstGeom>
        </p:spPr>
        <p:txBody>
          <a:bodyPr wrap="none">
            <a:spAutoFit/>
          </a:bodyPr>
          <a:lstStyle/>
          <a:p>
            <a:r>
              <a:rPr lang="en-IN" sz="1350" b="1" dirty="0">
                <a:solidFill>
                  <a:srgbClr val="000000"/>
                </a:solidFill>
              </a:rPr>
              <a:t>Wastelands </a:t>
            </a:r>
            <a:endParaRPr lang="en-IN" sz="1350" dirty="0">
              <a:solidFill>
                <a:srgbClr val="000000"/>
              </a:solidFill>
            </a:endParaRPr>
          </a:p>
        </p:txBody>
      </p:sp>
      <p:sp>
        <p:nvSpPr>
          <p:cNvPr id="9" name="Rectangle 8"/>
          <p:cNvSpPr/>
          <p:nvPr/>
        </p:nvSpPr>
        <p:spPr>
          <a:xfrm>
            <a:off x="5020751" y="3297363"/>
            <a:ext cx="1004442" cy="300082"/>
          </a:xfrm>
          <a:prstGeom prst="rect">
            <a:avLst/>
          </a:prstGeom>
        </p:spPr>
        <p:txBody>
          <a:bodyPr wrap="none">
            <a:spAutoFit/>
          </a:bodyPr>
          <a:lstStyle/>
          <a:p>
            <a:r>
              <a:rPr lang="en-GB" altLang="en-US" sz="1350" b="1" dirty="0">
                <a:solidFill>
                  <a:srgbClr val="000000"/>
                </a:solidFill>
                <a:cs typeface="Times New Roman" panose="02020603050405020304" pitchFamily="18" charset="0"/>
              </a:rPr>
              <a:t>Cultivation </a:t>
            </a:r>
            <a:endParaRPr lang="en-IN" sz="1350" dirty="0">
              <a:solidFill>
                <a:srgbClr val="000000"/>
              </a:solidFill>
            </a:endParaRPr>
          </a:p>
        </p:txBody>
      </p:sp>
      <p:sp>
        <p:nvSpPr>
          <p:cNvPr id="10" name="Rectangle 9"/>
          <p:cNvSpPr/>
          <p:nvPr/>
        </p:nvSpPr>
        <p:spPr>
          <a:xfrm>
            <a:off x="5548942" y="2732238"/>
            <a:ext cx="747320" cy="300082"/>
          </a:xfrm>
          <a:prstGeom prst="rect">
            <a:avLst/>
          </a:prstGeom>
        </p:spPr>
        <p:txBody>
          <a:bodyPr wrap="none">
            <a:spAutoFit/>
          </a:bodyPr>
          <a:lstStyle/>
          <a:p>
            <a:r>
              <a:rPr lang="en-GB" altLang="en-US" sz="1350" b="1" dirty="0">
                <a:solidFill>
                  <a:srgbClr val="000000"/>
                </a:solidFill>
                <a:cs typeface="Times New Roman" panose="02020603050405020304" pitchFamily="18" charset="0"/>
              </a:rPr>
              <a:t>Imports</a:t>
            </a:r>
            <a:endParaRPr lang="en-IN" sz="1350" dirty="0">
              <a:solidFill>
                <a:srgbClr val="000000"/>
              </a:solidFill>
            </a:endParaRPr>
          </a:p>
        </p:txBody>
      </p:sp>
      <p:sp>
        <p:nvSpPr>
          <p:cNvPr id="14" name="Rectangle 13"/>
          <p:cNvSpPr/>
          <p:nvPr/>
        </p:nvSpPr>
        <p:spPr>
          <a:xfrm>
            <a:off x="1503887" y="141251"/>
            <a:ext cx="5801801" cy="867930"/>
          </a:xfrm>
          <a:prstGeom prst="rect">
            <a:avLst/>
          </a:prstGeom>
        </p:spPr>
        <p:txBody>
          <a:bodyPr wrap="square">
            <a:spAutoFit/>
          </a:bodyPr>
          <a:lstStyle/>
          <a:p>
            <a:pPr marL="125413" lvl="1" algn="ctr">
              <a:lnSpc>
                <a:spcPct val="105000"/>
              </a:lnSpc>
              <a:defRPr/>
            </a:pPr>
            <a:r>
              <a:rPr lang="en-US" sz="2400" b="1" dirty="0">
                <a:cs typeface="Arial" charset="0"/>
              </a:rPr>
              <a:t>Demand &amp; Supply of Medicinal </a:t>
            </a:r>
            <a:r>
              <a:rPr lang="en-US" sz="2400" b="1" dirty="0" smtClean="0">
                <a:cs typeface="Arial" charset="0"/>
              </a:rPr>
              <a:t>Plants in India</a:t>
            </a:r>
            <a:endParaRPr lang="en-US" sz="2400" b="1" dirty="0">
              <a:cs typeface="Arial" charset="0"/>
            </a:endParaRPr>
          </a:p>
        </p:txBody>
      </p:sp>
    </p:spTree>
    <p:extLst>
      <p:ext uri="{BB962C8B-B14F-4D97-AF65-F5344CB8AC3E}">
        <p14:creationId xmlns:p14="http://schemas.microsoft.com/office/powerpoint/2010/main" xmlns="" val="945796747"/>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76401" y="0"/>
            <a:ext cx="5990665" cy="505267"/>
          </a:xfrm>
          <a:prstGeom prst="rect">
            <a:avLst/>
          </a:prstGeom>
        </p:spPr>
        <p:txBody>
          <a:bodyPr vert="horz" wrap="square" lIns="0" tIns="12700" rIns="0" bIns="0" rtlCol="0">
            <a:spAutoFit/>
          </a:bodyPr>
          <a:lstStyle/>
          <a:p>
            <a:pPr marL="12700">
              <a:lnSpc>
                <a:spcPct val="100000"/>
              </a:lnSpc>
              <a:spcBef>
                <a:spcPts val="100"/>
              </a:spcBef>
            </a:pPr>
            <a:r>
              <a:rPr sz="3200" b="1" dirty="0" smtClean="0">
                <a:solidFill>
                  <a:srgbClr val="00B050"/>
                </a:solidFill>
                <a:latin typeface="Arial" pitchFamily="34" charset="0"/>
                <a:cs typeface="Arial" pitchFamily="34" charset="0"/>
              </a:rPr>
              <a:t>Top </a:t>
            </a:r>
            <a:r>
              <a:rPr sz="3200" b="1" dirty="0">
                <a:solidFill>
                  <a:srgbClr val="00B050"/>
                </a:solidFill>
                <a:latin typeface="Arial" pitchFamily="34" charset="0"/>
                <a:cs typeface="Arial" pitchFamily="34" charset="0"/>
              </a:rPr>
              <a:t>7 Traded Medicinal Plants</a:t>
            </a:r>
          </a:p>
        </p:txBody>
      </p:sp>
      <p:graphicFrame>
        <p:nvGraphicFramePr>
          <p:cNvPr id="3" name="object 3"/>
          <p:cNvGraphicFramePr>
            <a:graphicFrameLocks noGrp="1"/>
          </p:cNvGraphicFramePr>
          <p:nvPr>
            <p:extLst>
              <p:ext uri="{D42A27DB-BD31-4B8C-83A1-F6EECF244321}">
                <p14:modId xmlns="" xmlns:p14="http://schemas.microsoft.com/office/powerpoint/2010/main" val="3130439664"/>
              </p:ext>
            </p:extLst>
          </p:nvPr>
        </p:nvGraphicFramePr>
        <p:xfrm>
          <a:off x="598170" y="1350010"/>
          <a:ext cx="8545831" cy="5507990"/>
        </p:xfrm>
        <a:graphic>
          <a:graphicData uri="http://schemas.openxmlformats.org/drawingml/2006/table">
            <a:tbl>
              <a:tblPr firstRow="1" bandRow="1">
                <a:tableStyleId>{2D5ABB26-0587-4C30-8999-92F81FD0307C}</a:tableStyleId>
              </a:tblPr>
              <a:tblGrid>
                <a:gridCol w="2583180"/>
                <a:gridCol w="2065132"/>
                <a:gridCol w="880951"/>
                <a:gridCol w="1613059"/>
                <a:gridCol w="1403509"/>
              </a:tblGrid>
              <a:tr h="503555">
                <a:tc>
                  <a:txBody>
                    <a:bodyPr/>
                    <a:lstStyle/>
                    <a:p>
                      <a:pPr marL="74930">
                        <a:lnSpc>
                          <a:spcPts val="3645"/>
                        </a:lnSpc>
                      </a:pPr>
                      <a:r>
                        <a:rPr sz="2400" b="1" i="1" spc="-10" dirty="0">
                          <a:solidFill>
                            <a:srgbClr val="0000CC"/>
                          </a:solidFill>
                          <a:latin typeface="Calibri"/>
                          <a:cs typeface="Calibri"/>
                        </a:rPr>
                        <a:t>Plantago</a:t>
                      </a:r>
                      <a:r>
                        <a:rPr sz="2400" b="1" i="1" spc="-45" dirty="0">
                          <a:solidFill>
                            <a:srgbClr val="0000CC"/>
                          </a:solidFill>
                          <a:latin typeface="Calibri"/>
                          <a:cs typeface="Calibri"/>
                        </a:rPr>
                        <a:t> </a:t>
                      </a:r>
                      <a:r>
                        <a:rPr sz="2400" b="1" i="1" spc="-10" dirty="0">
                          <a:solidFill>
                            <a:srgbClr val="0000CC"/>
                          </a:solidFill>
                          <a:latin typeface="Calibri"/>
                          <a:cs typeface="Calibri"/>
                        </a:rPr>
                        <a:t>ovata</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5" dirty="0">
                          <a:solidFill>
                            <a:srgbClr val="0000CC"/>
                          </a:solidFill>
                          <a:latin typeface="Calibri"/>
                          <a:cs typeface="Calibri"/>
                        </a:rPr>
                        <a:t>Isabgol</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5" dirty="0">
                          <a:solidFill>
                            <a:srgbClr val="0000CC"/>
                          </a:solidFill>
                          <a:latin typeface="Calibri"/>
                          <a:cs typeface="Calibri"/>
                        </a:rPr>
                        <a:t>Herb</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10" dirty="0">
                          <a:solidFill>
                            <a:srgbClr val="0000CC"/>
                          </a:solidFill>
                          <a:latin typeface="Calibri"/>
                          <a:cs typeface="Calibri"/>
                        </a:rPr>
                        <a:t>Cultivation</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5" dirty="0">
                          <a:solidFill>
                            <a:srgbClr val="0000CC"/>
                          </a:solidFill>
                          <a:latin typeface="Calibri"/>
                          <a:cs typeface="Calibri"/>
                        </a:rPr>
                        <a:t>&gt;30000</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55650">
                <a:tc>
                  <a:txBody>
                    <a:bodyPr/>
                    <a:lstStyle/>
                    <a:p>
                      <a:pPr marL="74930">
                        <a:lnSpc>
                          <a:spcPts val="3645"/>
                        </a:lnSpc>
                      </a:pPr>
                      <a:r>
                        <a:rPr sz="2400" b="1" i="1" spc="-5" dirty="0">
                          <a:solidFill>
                            <a:srgbClr val="0000CC"/>
                          </a:solidFill>
                          <a:latin typeface="Calibri"/>
                          <a:cs typeface="Calibri"/>
                        </a:rPr>
                        <a:t>Acacia</a:t>
                      </a:r>
                      <a:r>
                        <a:rPr sz="2400" b="1" i="1" spc="-50" dirty="0">
                          <a:solidFill>
                            <a:srgbClr val="0000CC"/>
                          </a:solidFill>
                          <a:latin typeface="Calibri"/>
                          <a:cs typeface="Calibri"/>
                        </a:rPr>
                        <a:t> </a:t>
                      </a:r>
                      <a:r>
                        <a:rPr sz="2400" b="1" i="1" spc="-5" dirty="0">
                          <a:solidFill>
                            <a:srgbClr val="0000CC"/>
                          </a:solidFill>
                          <a:latin typeface="Calibri"/>
                          <a:cs typeface="Calibri"/>
                        </a:rPr>
                        <a:t>senegal</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dirty="0">
                          <a:solidFill>
                            <a:srgbClr val="0000CC"/>
                          </a:solidFill>
                          <a:latin typeface="Calibri"/>
                          <a:cs typeface="Calibri"/>
                        </a:rPr>
                        <a:t>Gum</a:t>
                      </a:r>
                      <a:r>
                        <a:rPr sz="2400" spc="0" dirty="0">
                          <a:solidFill>
                            <a:srgbClr val="0000CC"/>
                          </a:solidFill>
                          <a:latin typeface="Calibri"/>
                          <a:cs typeface="Calibri"/>
                        </a:rPr>
                        <a:t> </a:t>
                      </a:r>
                      <a:r>
                        <a:rPr sz="2400" spc="-15" dirty="0">
                          <a:solidFill>
                            <a:srgbClr val="0000CC"/>
                          </a:solidFill>
                          <a:latin typeface="Calibri"/>
                          <a:cs typeface="Calibri"/>
                        </a:rPr>
                        <a:t>Arabic</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60" dirty="0">
                          <a:solidFill>
                            <a:srgbClr val="0000CC"/>
                          </a:solidFill>
                          <a:latin typeface="Calibri"/>
                          <a:cs typeface="Calibri"/>
                        </a:rPr>
                        <a:t>Tree</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5" dirty="0">
                          <a:solidFill>
                            <a:srgbClr val="0000CC"/>
                          </a:solidFill>
                          <a:latin typeface="Calibri"/>
                          <a:cs typeface="Calibri"/>
                        </a:rPr>
                        <a:t>Import</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5" dirty="0">
                          <a:solidFill>
                            <a:srgbClr val="0000CC"/>
                          </a:solidFill>
                          <a:latin typeface="Calibri"/>
                          <a:cs typeface="Calibri"/>
                        </a:rPr>
                        <a:t>&gt;20000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55650">
                <a:tc>
                  <a:txBody>
                    <a:bodyPr/>
                    <a:lstStyle/>
                    <a:p>
                      <a:pPr marL="74930">
                        <a:lnSpc>
                          <a:spcPts val="3645"/>
                        </a:lnSpc>
                      </a:pPr>
                      <a:r>
                        <a:rPr sz="2400" b="1" i="1" spc="-5" dirty="0">
                          <a:solidFill>
                            <a:srgbClr val="0000CC"/>
                          </a:solidFill>
                          <a:latin typeface="Calibri"/>
                          <a:cs typeface="Calibri"/>
                        </a:rPr>
                        <a:t>Senna</a:t>
                      </a:r>
                      <a:r>
                        <a:rPr sz="2400" b="1" i="1" spc="-30" dirty="0">
                          <a:solidFill>
                            <a:srgbClr val="0000CC"/>
                          </a:solidFill>
                          <a:latin typeface="Calibri"/>
                          <a:cs typeface="Calibri"/>
                        </a:rPr>
                        <a:t> </a:t>
                      </a:r>
                      <a:r>
                        <a:rPr sz="2400" b="1" i="1" spc="-10" dirty="0">
                          <a:solidFill>
                            <a:srgbClr val="0000CC"/>
                          </a:solidFill>
                          <a:latin typeface="Calibri"/>
                          <a:cs typeface="Calibri"/>
                        </a:rPr>
                        <a:t>tora</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20" dirty="0">
                          <a:solidFill>
                            <a:srgbClr val="0000CC"/>
                          </a:solidFill>
                          <a:latin typeface="Calibri"/>
                          <a:cs typeface="Calibri"/>
                        </a:rPr>
                        <a:t>Chakoda</a:t>
                      </a:r>
                      <a:r>
                        <a:rPr sz="2400" spc="0" dirty="0">
                          <a:solidFill>
                            <a:srgbClr val="0000CC"/>
                          </a:solidFill>
                          <a:latin typeface="Calibri"/>
                          <a:cs typeface="Calibri"/>
                        </a:rPr>
                        <a:t> </a:t>
                      </a:r>
                      <a:r>
                        <a:rPr sz="2400" dirty="0">
                          <a:solidFill>
                            <a:srgbClr val="0000CC"/>
                          </a:solidFill>
                          <a:latin typeface="Calibri"/>
                          <a:cs typeface="Calibri"/>
                        </a:rPr>
                        <a:t>Beeja</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5" dirty="0">
                          <a:solidFill>
                            <a:srgbClr val="0000CC"/>
                          </a:solidFill>
                          <a:latin typeface="Calibri"/>
                          <a:cs typeface="Calibri"/>
                        </a:rPr>
                        <a:t>Herb</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dirty="0">
                          <a:solidFill>
                            <a:srgbClr val="0000CC"/>
                          </a:solidFill>
                          <a:latin typeface="Calibri"/>
                          <a:cs typeface="Calibri"/>
                        </a:rPr>
                        <a:t>Wild</a:t>
                      </a: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5" dirty="0">
                          <a:solidFill>
                            <a:srgbClr val="0000CC"/>
                          </a:solidFill>
                          <a:latin typeface="Calibri"/>
                          <a:cs typeface="Calibri"/>
                        </a:rPr>
                        <a:t>&gt;20000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55015">
                <a:tc>
                  <a:txBody>
                    <a:bodyPr/>
                    <a:lstStyle/>
                    <a:p>
                      <a:pPr marL="74930">
                        <a:lnSpc>
                          <a:spcPts val="3645"/>
                        </a:lnSpc>
                      </a:pPr>
                      <a:r>
                        <a:rPr sz="2400" b="1" i="1" dirty="0">
                          <a:solidFill>
                            <a:srgbClr val="0000CC"/>
                          </a:solidFill>
                          <a:latin typeface="Calibri"/>
                          <a:cs typeface="Calibri"/>
                        </a:rPr>
                        <a:t>Aloe</a:t>
                      </a:r>
                      <a:r>
                        <a:rPr sz="2400" b="1" i="1" spc="-20" dirty="0">
                          <a:solidFill>
                            <a:srgbClr val="0000CC"/>
                          </a:solidFill>
                          <a:latin typeface="Calibri"/>
                          <a:cs typeface="Calibri"/>
                        </a:rPr>
                        <a:t> </a:t>
                      </a:r>
                      <a:r>
                        <a:rPr sz="2400" b="1" i="1" spc="-5" dirty="0">
                          <a:solidFill>
                            <a:srgbClr val="0000CC"/>
                          </a:solidFill>
                          <a:latin typeface="Calibri"/>
                          <a:cs typeface="Calibri"/>
                        </a:rPr>
                        <a:t>vera</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15" dirty="0">
                          <a:solidFill>
                            <a:srgbClr val="0000CC"/>
                          </a:solidFill>
                          <a:latin typeface="Calibri"/>
                          <a:cs typeface="Calibri"/>
                        </a:rPr>
                        <a:t>Kumari</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45"/>
                        </a:lnSpc>
                      </a:pPr>
                      <a:r>
                        <a:rPr sz="2400" spc="-5" dirty="0">
                          <a:solidFill>
                            <a:srgbClr val="0000CC"/>
                          </a:solidFill>
                          <a:latin typeface="Calibri"/>
                          <a:cs typeface="Calibri"/>
                        </a:rPr>
                        <a:t>Herb</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10" dirty="0">
                          <a:solidFill>
                            <a:srgbClr val="0000CC"/>
                          </a:solidFill>
                          <a:latin typeface="Calibri"/>
                          <a:cs typeface="Calibri"/>
                        </a:rPr>
                        <a:t>Cultivation</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45"/>
                        </a:lnSpc>
                      </a:pPr>
                      <a:r>
                        <a:rPr sz="2400" spc="-5" dirty="0">
                          <a:solidFill>
                            <a:srgbClr val="0000CC"/>
                          </a:solidFill>
                          <a:latin typeface="Calibri"/>
                          <a:cs typeface="Calibri"/>
                        </a:rPr>
                        <a:t>&gt;10000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75360">
                <a:tc>
                  <a:txBody>
                    <a:bodyPr/>
                    <a:lstStyle/>
                    <a:p>
                      <a:pPr marL="74930">
                        <a:lnSpc>
                          <a:spcPts val="3650"/>
                        </a:lnSpc>
                      </a:pPr>
                      <a:r>
                        <a:rPr sz="2400" b="1" i="1" spc="-10" dirty="0">
                          <a:solidFill>
                            <a:srgbClr val="0000CC"/>
                          </a:solidFill>
                          <a:latin typeface="Calibri"/>
                          <a:cs typeface="Calibri"/>
                        </a:rPr>
                        <a:t>Phyllanthus</a:t>
                      </a:r>
                      <a:endParaRPr sz="2400">
                        <a:solidFill>
                          <a:srgbClr val="0000CC"/>
                        </a:solidFill>
                        <a:latin typeface="Calibri"/>
                        <a:cs typeface="Calibri"/>
                      </a:endParaRPr>
                    </a:p>
                    <a:p>
                      <a:pPr marL="74930">
                        <a:lnSpc>
                          <a:spcPct val="100000"/>
                        </a:lnSpc>
                      </a:pPr>
                      <a:r>
                        <a:rPr sz="2400" b="1" i="1" spc="-5" dirty="0">
                          <a:solidFill>
                            <a:srgbClr val="0000CC"/>
                          </a:solidFill>
                          <a:latin typeface="Calibri"/>
                          <a:cs typeface="Calibri"/>
                        </a:rPr>
                        <a:t>emblica</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5" dirty="0">
                          <a:solidFill>
                            <a:srgbClr val="0000CC"/>
                          </a:solidFill>
                          <a:latin typeface="Calibri"/>
                          <a:cs typeface="Calibri"/>
                        </a:rPr>
                        <a:t>Amla</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60" dirty="0">
                          <a:solidFill>
                            <a:srgbClr val="0000CC"/>
                          </a:solidFill>
                          <a:latin typeface="Calibri"/>
                          <a:cs typeface="Calibri"/>
                        </a:rPr>
                        <a:t>Tree</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20" dirty="0">
                          <a:solidFill>
                            <a:srgbClr val="0000CC"/>
                          </a:solidFill>
                          <a:latin typeface="Calibri"/>
                          <a:cs typeface="Calibri"/>
                        </a:rPr>
                        <a:t>Forest/</a:t>
                      </a:r>
                      <a:endParaRPr sz="2400" dirty="0">
                        <a:solidFill>
                          <a:srgbClr val="0000CC"/>
                        </a:solidFill>
                        <a:latin typeface="Calibri"/>
                        <a:cs typeface="Calibri"/>
                      </a:endParaRPr>
                    </a:p>
                    <a:p>
                      <a:pPr marL="75565">
                        <a:lnSpc>
                          <a:spcPct val="100000"/>
                        </a:lnSpc>
                      </a:pPr>
                      <a:r>
                        <a:rPr sz="2400" spc="-10" dirty="0">
                          <a:solidFill>
                            <a:srgbClr val="0000CC"/>
                          </a:solidFill>
                          <a:latin typeface="Calibri"/>
                          <a:cs typeface="Calibri"/>
                        </a:rPr>
                        <a:t>Cultivation</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5" dirty="0">
                          <a:solidFill>
                            <a:srgbClr val="0000CC"/>
                          </a:solidFill>
                          <a:latin typeface="Calibri"/>
                          <a:cs typeface="Calibri"/>
                        </a:rPr>
                        <a:t>&gt;10000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755650">
                <a:tc>
                  <a:txBody>
                    <a:bodyPr/>
                    <a:lstStyle/>
                    <a:p>
                      <a:pPr marL="74930">
                        <a:lnSpc>
                          <a:spcPts val="3650"/>
                        </a:lnSpc>
                      </a:pPr>
                      <a:r>
                        <a:rPr sz="2400" b="1" i="1" spc="-5" dirty="0">
                          <a:solidFill>
                            <a:srgbClr val="0000CC"/>
                          </a:solidFill>
                          <a:latin typeface="Calibri"/>
                          <a:cs typeface="Calibri"/>
                        </a:rPr>
                        <a:t>Senna</a:t>
                      </a:r>
                      <a:r>
                        <a:rPr sz="2400" b="1" i="1" spc="-35" dirty="0">
                          <a:solidFill>
                            <a:srgbClr val="0000CC"/>
                          </a:solidFill>
                          <a:latin typeface="Calibri"/>
                          <a:cs typeface="Calibri"/>
                        </a:rPr>
                        <a:t> </a:t>
                      </a:r>
                      <a:r>
                        <a:rPr sz="2400" b="1" i="1" spc="-10" dirty="0">
                          <a:solidFill>
                            <a:srgbClr val="0000CC"/>
                          </a:solidFill>
                          <a:latin typeface="Calibri"/>
                          <a:cs typeface="Calibri"/>
                        </a:rPr>
                        <a:t>alexandrina</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5" dirty="0">
                          <a:solidFill>
                            <a:srgbClr val="0000CC"/>
                          </a:solidFill>
                          <a:latin typeface="Calibri"/>
                          <a:cs typeface="Calibri"/>
                        </a:rPr>
                        <a:t>Sona</a:t>
                      </a:r>
                      <a:r>
                        <a:rPr sz="2400" spc="5" dirty="0">
                          <a:solidFill>
                            <a:srgbClr val="0000CC"/>
                          </a:solidFill>
                          <a:latin typeface="Calibri"/>
                          <a:cs typeface="Calibri"/>
                        </a:rPr>
                        <a:t> </a:t>
                      </a:r>
                      <a:r>
                        <a:rPr sz="2400" spc="-30" dirty="0">
                          <a:solidFill>
                            <a:srgbClr val="0000CC"/>
                          </a:solidFill>
                          <a:latin typeface="Calibri"/>
                          <a:cs typeface="Calibri"/>
                        </a:rPr>
                        <a:t>patta</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5" dirty="0">
                          <a:solidFill>
                            <a:srgbClr val="0000CC"/>
                          </a:solidFill>
                          <a:latin typeface="Calibri"/>
                          <a:cs typeface="Calibri"/>
                        </a:rPr>
                        <a:t>Herb</a:t>
                      </a:r>
                      <a:endParaRPr sz="24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10" dirty="0">
                          <a:solidFill>
                            <a:srgbClr val="0000CC"/>
                          </a:solidFill>
                          <a:latin typeface="Calibri"/>
                          <a:cs typeface="Calibri"/>
                        </a:rPr>
                        <a:t>Cultivation</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5" dirty="0">
                          <a:solidFill>
                            <a:srgbClr val="0000CC"/>
                          </a:solidFill>
                          <a:latin typeface="Calibri"/>
                          <a:cs typeface="Calibri"/>
                        </a:rPr>
                        <a:t>&gt;10000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007110">
                <a:tc>
                  <a:txBody>
                    <a:bodyPr/>
                    <a:lstStyle/>
                    <a:p>
                      <a:pPr marL="74930">
                        <a:lnSpc>
                          <a:spcPts val="3650"/>
                        </a:lnSpc>
                      </a:pPr>
                      <a:r>
                        <a:rPr sz="2400" b="1" i="1" spc="-25" dirty="0">
                          <a:solidFill>
                            <a:srgbClr val="0000CC"/>
                          </a:solidFill>
                          <a:latin typeface="Calibri"/>
                          <a:cs typeface="Calibri"/>
                        </a:rPr>
                        <a:t>Terminalia</a:t>
                      </a:r>
                      <a:r>
                        <a:rPr sz="2400" b="1" i="1" spc="-40" dirty="0">
                          <a:solidFill>
                            <a:srgbClr val="0000CC"/>
                          </a:solidFill>
                          <a:latin typeface="Calibri"/>
                          <a:cs typeface="Calibri"/>
                        </a:rPr>
                        <a:t> </a:t>
                      </a:r>
                      <a:r>
                        <a:rPr sz="2400" b="1" i="1" dirty="0">
                          <a:solidFill>
                            <a:srgbClr val="0000CC"/>
                          </a:solidFill>
                          <a:latin typeface="Calibri"/>
                          <a:cs typeface="Calibri"/>
                        </a:rPr>
                        <a:t>chebula</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15" dirty="0">
                          <a:solidFill>
                            <a:srgbClr val="0000CC"/>
                          </a:solidFill>
                          <a:latin typeface="Calibri"/>
                          <a:cs typeface="Calibri"/>
                        </a:rPr>
                        <a:t>Harda</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4930">
                        <a:lnSpc>
                          <a:spcPts val="3650"/>
                        </a:lnSpc>
                      </a:pPr>
                      <a:r>
                        <a:rPr sz="2400" spc="-65" dirty="0">
                          <a:solidFill>
                            <a:srgbClr val="0000CC"/>
                          </a:solidFill>
                          <a:latin typeface="Calibri"/>
                          <a:cs typeface="Calibri"/>
                        </a:rPr>
                        <a:t>Tree</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20" dirty="0">
                          <a:solidFill>
                            <a:srgbClr val="0000CC"/>
                          </a:solidFill>
                          <a:latin typeface="Calibri"/>
                          <a:cs typeface="Calibri"/>
                        </a:rPr>
                        <a:t>Forest/</a:t>
                      </a:r>
                      <a:endParaRPr sz="2400" dirty="0">
                        <a:solidFill>
                          <a:srgbClr val="0000CC"/>
                        </a:solidFill>
                        <a:latin typeface="Calibri"/>
                        <a:cs typeface="Calibri"/>
                      </a:endParaRPr>
                    </a:p>
                    <a:p>
                      <a:pPr marL="75565">
                        <a:lnSpc>
                          <a:spcPct val="100000"/>
                        </a:lnSpc>
                      </a:pPr>
                      <a:r>
                        <a:rPr sz="2400" spc="-10" dirty="0">
                          <a:solidFill>
                            <a:srgbClr val="0000CC"/>
                          </a:solidFill>
                          <a:latin typeface="Calibri"/>
                          <a:cs typeface="Calibri"/>
                        </a:rPr>
                        <a:t>Cultivation</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3650"/>
                        </a:lnSpc>
                      </a:pPr>
                      <a:r>
                        <a:rPr sz="2400" spc="-5" dirty="0">
                          <a:solidFill>
                            <a:srgbClr val="0000CC"/>
                          </a:solidFill>
                          <a:latin typeface="Calibri"/>
                          <a:cs typeface="Calibri"/>
                        </a:rPr>
                        <a:t>5000-</a:t>
                      </a:r>
                      <a:endParaRPr sz="2400" dirty="0">
                        <a:solidFill>
                          <a:srgbClr val="0000CC"/>
                        </a:solidFill>
                        <a:latin typeface="Calibri"/>
                        <a:cs typeface="Calibri"/>
                      </a:endParaRPr>
                    </a:p>
                    <a:p>
                      <a:pPr marL="75565">
                        <a:lnSpc>
                          <a:spcPct val="100000"/>
                        </a:lnSpc>
                      </a:pPr>
                      <a:r>
                        <a:rPr sz="2400" spc="-10" dirty="0">
                          <a:solidFill>
                            <a:srgbClr val="0000CC"/>
                          </a:solidFill>
                          <a:latin typeface="Calibri"/>
                          <a:cs typeface="Calibri"/>
                        </a:rPr>
                        <a:t>10000</a:t>
                      </a:r>
                      <a:endParaRPr sz="24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
        <p:nvSpPr>
          <p:cNvPr id="4" name="object 4"/>
          <p:cNvSpPr txBox="1"/>
          <p:nvPr/>
        </p:nvSpPr>
        <p:spPr>
          <a:xfrm>
            <a:off x="6705601" y="609601"/>
            <a:ext cx="2184559" cy="566822"/>
          </a:xfrm>
          <a:prstGeom prst="rect">
            <a:avLst/>
          </a:prstGeom>
        </p:spPr>
        <p:txBody>
          <a:bodyPr vert="horz" wrap="square" lIns="0" tIns="12700" rIns="0" bIns="0" rtlCol="0">
            <a:spAutoFit/>
          </a:bodyPr>
          <a:lstStyle/>
          <a:p>
            <a:pPr marL="12700">
              <a:lnSpc>
                <a:spcPct val="100000"/>
              </a:lnSpc>
              <a:spcBef>
                <a:spcPts val="100"/>
              </a:spcBef>
            </a:pPr>
            <a:r>
              <a:rPr sz="1800" b="1" spc="-5" dirty="0">
                <a:latin typeface="Calibri"/>
                <a:cs typeface="Calibri"/>
              </a:rPr>
              <a:t>Demand Figures </a:t>
            </a:r>
            <a:r>
              <a:rPr sz="1800" b="1" dirty="0">
                <a:latin typeface="Calibri"/>
                <a:cs typeface="Calibri"/>
              </a:rPr>
              <a:t>in </a:t>
            </a:r>
            <a:r>
              <a:rPr sz="1800" b="1" spc="-5" dirty="0">
                <a:latin typeface="Calibri"/>
                <a:cs typeface="Calibri"/>
              </a:rPr>
              <a:t>metric</a:t>
            </a:r>
            <a:r>
              <a:rPr sz="1800" b="1" spc="-114" dirty="0">
                <a:latin typeface="Calibri"/>
                <a:cs typeface="Calibri"/>
              </a:rPr>
              <a:t> </a:t>
            </a:r>
            <a:r>
              <a:rPr sz="1800" b="1" spc="-5" dirty="0">
                <a:latin typeface="Calibri"/>
                <a:cs typeface="Calibri"/>
              </a:rPr>
              <a:t>tons</a:t>
            </a:r>
            <a:endParaRPr sz="1800" dirty="0">
              <a:latin typeface="Calibri"/>
              <a:cs typeface="Calibri"/>
            </a:endParaRPr>
          </a:p>
        </p:txBody>
      </p:sp>
    </p:spTree>
    <p:extLst>
      <p:ext uri="{BB962C8B-B14F-4D97-AF65-F5344CB8AC3E}">
        <p14:creationId xmlns="" xmlns:p14="http://schemas.microsoft.com/office/powerpoint/2010/main" val="3547161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534211" y="1400177"/>
          <a:ext cx="8409146" cy="5263036"/>
        </p:xfrm>
        <a:graphic>
          <a:graphicData uri="http://schemas.openxmlformats.org/drawingml/2006/table">
            <a:tbl>
              <a:tblPr firstRow="1" bandRow="1">
                <a:tableStyleId>{2D5ABB26-0587-4C30-8999-92F81FD0307C}</a:tableStyleId>
              </a:tblPr>
              <a:tblGrid>
                <a:gridCol w="3153728"/>
                <a:gridCol w="2387917"/>
                <a:gridCol w="1145857"/>
                <a:gridCol w="1721644"/>
              </a:tblGrid>
              <a:tr h="509232">
                <a:tc>
                  <a:txBody>
                    <a:bodyPr/>
                    <a:lstStyle/>
                    <a:p>
                      <a:pPr marL="74930">
                        <a:lnSpc>
                          <a:spcPts val="4095"/>
                        </a:lnSpc>
                      </a:pPr>
                      <a:r>
                        <a:rPr sz="2800" b="1" i="1" spc="-15" dirty="0">
                          <a:solidFill>
                            <a:srgbClr val="0000CC"/>
                          </a:solidFill>
                          <a:latin typeface="Calibri"/>
                          <a:cs typeface="Calibri"/>
                        </a:rPr>
                        <a:t>Plantago</a:t>
                      </a:r>
                      <a:r>
                        <a:rPr sz="2800" b="1" i="1" spc="-5" dirty="0">
                          <a:solidFill>
                            <a:srgbClr val="0000CC"/>
                          </a:solidFill>
                          <a:latin typeface="Calibri"/>
                          <a:cs typeface="Calibri"/>
                        </a:rPr>
                        <a:t> </a:t>
                      </a:r>
                      <a:r>
                        <a:rPr sz="2800" b="1" i="1" spc="-15" dirty="0">
                          <a:solidFill>
                            <a:srgbClr val="0000CC"/>
                          </a:solidFill>
                          <a:latin typeface="Calibri"/>
                          <a:cs typeface="Calibri"/>
                        </a:rPr>
                        <a:t>ovata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Isabgol</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Herb</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&gt;30000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509823">
                <a:tc>
                  <a:txBody>
                    <a:bodyPr/>
                    <a:lstStyle/>
                    <a:p>
                      <a:pPr marL="74930">
                        <a:lnSpc>
                          <a:spcPts val="4095"/>
                        </a:lnSpc>
                      </a:pPr>
                      <a:r>
                        <a:rPr sz="2800" b="1" i="1" dirty="0">
                          <a:solidFill>
                            <a:srgbClr val="0000CC"/>
                          </a:solidFill>
                          <a:latin typeface="Calibri"/>
                          <a:cs typeface="Calibri"/>
                        </a:rPr>
                        <a:t>Aloe</a:t>
                      </a:r>
                      <a:r>
                        <a:rPr sz="2800" b="1" i="1" spc="-10" dirty="0">
                          <a:solidFill>
                            <a:srgbClr val="0000CC"/>
                          </a:solidFill>
                          <a:latin typeface="Calibri"/>
                          <a:cs typeface="Calibri"/>
                        </a:rPr>
                        <a:t> </a:t>
                      </a:r>
                      <a:r>
                        <a:rPr sz="2800" b="1" i="1" spc="-5" dirty="0">
                          <a:solidFill>
                            <a:srgbClr val="0000CC"/>
                          </a:solidFill>
                          <a:latin typeface="Calibri"/>
                          <a:cs typeface="Calibri"/>
                        </a:rPr>
                        <a:t>vera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15" dirty="0">
                          <a:solidFill>
                            <a:srgbClr val="0000CC"/>
                          </a:solidFill>
                          <a:latin typeface="Calibri"/>
                          <a:cs typeface="Calibri"/>
                        </a:rPr>
                        <a:t>Kumari</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Herb</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&gt;10000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509232">
                <a:tc>
                  <a:txBody>
                    <a:bodyPr/>
                    <a:lstStyle/>
                    <a:p>
                      <a:pPr marL="74930">
                        <a:lnSpc>
                          <a:spcPts val="4095"/>
                        </a:lnSpc>
                      </a:pPr>
                      <a:r>
                        <a:rPr sz="2800" b="1" i="1" spc="-5" dirty="0">
                          <a:solidFill>
                            <a:srgbClr val="0000CC"/>
                          </a:solidFill>
                          <a:latin typeface="Calibri"/>
                          <a:cs typeface="Calibri"/>
                        </a:rPr>
                        <a:t>Senna</a:t>
                      </a:r>
                      <a:r>
                        <a:rPr sz="2800" b="1" i="1" spc="-15" dirty="0">
                          <a:solidFill>
                            <a:srgbClr val="0000CC"/>
                          </a:solidFill>
                          <a:latin typeface="Calibri"/>
                          <a:cs typeface="Calibri"/>
                        </a:rPr>
                        <a:t> alexandrina</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Sona</a:t>
                      </a:r>
                      <a:r>
                        <a:rPr sz="2800" spc="-10" dirty="0">
                          <a:solidFill>
                            <a:srgbClr val="0000CC"/>
                          </a:solidFill>
                          <a:latin typeface="Calibri"/>
                          <a:cs typeface="Calibri"/>
                        </a:rPr>
                        <a:t> </a:t>
                      </a:r>
                      <a:r>
                        <a:rPr sz="2800" spc="-30" dirty="0">
                          <a:solidFill>
                            <a:srgbClr val="0000CC"/>
                          </a:solidFill>
                          <a:latin typeface="Calibri"/>
                          <a:cs typeface="Calibri"/>
                        </a:rPr>
                        <a:t>patta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Herb</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&gt;10000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25234">
                <a:tc>
                  <a:txBody>
                    <a:bodyPr/>
                    <a:lstStyle/>
                    <a:p>
                      <a:pPr marL="74930">
                        <a:lnSpc>
                          <a:spcPts val="4095"/>
                        </a:lnSpc>
                      </a:pPr>
                      <a:r>
                        <a:rPr sz="2800" b="1" i="1" spc="-5" dirty="0">
                          <a:solidFill>
                            <a:srgbClr val="0000CC"/>
                          </a:solidFill>
                          <a:latin typeface="Calibri"/>
                          <a:cs typeface="Calibri"/>
                        </a:rPr>
                        <a:t>Withania </a:t>
                      </a:r>
                      <a:r>
                        <a:rPr sz="2800" b="1" i="1" spc="-10" dirty="0">
                          <a:solidFill>
                            <a:srgbClr val="0000CC"/>
                          </a:solidFill>
                          <a:latin typeface="Calibri"/>
                          <a:cs typeface="Calibri"/>
                        </a:rPr>
                        <a:t>somnifera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15" dirty="0">
                          <a:solidFill>
                            <a:srgbClr val="0000CC"/>
                          </a:solidFill>
                          <a:latin typeface="Calibri"/>
                          <a:cs typeface="Calibri"/>
                        </a:rPr>
                        <a:t>Ashwagandha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Herb</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095"/>
                        </a:lnSpc>
                      </a:pPr>
                      <a:r>
                        <a:rPr sz="2800" spc="-5" dirty="0">
                          <a:solidFill>
                            <a:srgbClr val="0000CC"/>
                          </a:solidFill>
                          <a:latin typeface="Calibri"/>
                          <a:cs typeface="Calibri"/>
                        </a:rPr>
                        <a:t>2000-5000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25234">
                <a:tc>
                  <a:txBody>
                    <a:bodyPr/>
                    <a:lstStyle/>
                    <a:p>
                      <a:pPr marL="74930">
                        <a:lnSpc>
                          <a:spcPts val="4100"/>
                        </a:lnSpc>
                      </a:pPr>
                      <a:r>
                        <a:rPr sz="2800" b="1" i="1" spc="-5" dirty="0">
                          <a:solidFill>
                            <a:srgbClr val="0000CC"/>
                          </a:solidFill>
                          <a:latin typeface="Calibri"/>
                          <a:cs typeface="Calibri"/>
                        </a:rPr>
                        <a:t>Piper</a:t>
                      </a:r>
                      <a:r>
                        <a:rPr sz="2800" b="1" i="1" spc="-25" dirty="0">
                          <a:solidFill>
                            <a:srgbClr val="0000CC"/>
                          </a:solidFill>
                          <a:latin typeface="Calibri"/>
                          <a:cs typeface="Calibri"/>
                        </a:rPr>
                        <a:t> </a:t>
                      </a:r>
                      <a:r>
                        <a:rPr sz="2800" b="1" i="1" dirty="0">
                          <a:solidFill>
                            <a:srgbClr val="0000CC"/>
                          </a:solidFill>
                          <a:latin typeface="Calibri"/>
                          <a:cs typeface="Calibri"/>
                        </a:rPr>
                        <a:t>longum</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dirty="0">
                          <a:solidFill>
                            <a:srgbClr val="0000CC"/>
                          </a:solidFill>
                          <a:latin typeface="Calibri"/>
                          <a:cs typeface="Calibri"/>
                        </a:rPr>
                        <a:t>Pippali/</a:t>
                      </a:r>
                      <a:r>
                        <a:rPr sz="2800" spc="-50" dirty="0">
                          <a:solidFill>
                            <a:srgbClr val="0000CC"/>
                          </a:solidFill>
                          <a:latin typeface="Calibri"/>
                          <a:cs typeface="Calibri"/>
                        </a:rPr>
                        <a:t> </a:t>
                      </a:r>
                      <a:r>
                        <a:rPr sz="2800" dirty="0">
                          <a:solidFill>
                            <a:srgbClr val="0000CC"/>
                          </a:solidFill>
                          <a:latin typeface="Calibri"/>
                          <a:cs typeface="Calibri"/>
                        </a:rPr>
                        <a:t>Mool</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spc="-5" dirty="0">
                          <a:solidFill>
                            <a:srgbClr val="0000CC"/>
                          </a:solidFill>
                          <a:latin typeface="Calibri"/>
                          <a:cs typeface="Calibri"/>
                        </a:rPr>
                        <a:t>Herb</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spc="-5" dirty="0">
                          <a:solidFill>
                            <a:srgbClr val="0000CC"/>
                          </a:solidFill>
                          <a:latin typeface="Calibri"/>
                          <a:cs typeface="Calibri"/>
                        </a:rPr>
                        <a:t>2000-5000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25234">
                <a:tc>
                  <a:txBody>
                    <a:bodyPr/>
                    <a:lstStyle/>
                    <a:p>
                      <a:pPr marL="74930">
                        <a:lnSpc>
                          <a:spcPts val="4100"/>
                        </a:lnSpc>
                      </a:pPr>
                      <a:r>
                        <a:rPr sz="2800" b="1" i="1" spc="-5" dirty="0">
                          <a:solidFill>
                            <a:srgbClr val="0000CC"/>
                          </a:solidFill>
                          <a:latin typeface="Calibri"/>
                          <a:cs typeface="Calibri"/>
                        </a:rPr>
                        <a:t>Ocimum</a:t>
                      </a:r>
                      <a:r>
                        <a:rPr sz="2800" b="1" i="1" spc="-15" dirty="0">
                          <a:solidFill>
                            <a:srgbClr val="0000CC"/>
                          </a:solidFill>
                          <a:latin typeface="Calibri"/>
                          <a:cs typeface="Calibri"/>
                        </a:rPr>
                        <a:t> </a:t>
                      </a:r>
                      <a:r>
                        <a:rPr sz="2800" b="1" i="1" spc="-10" dirty="0">
                          <a:solidFill>
                            <a:srgbClr val="0000CC"/>
                          </a:solidFill>
                          <a:latin typeface="Calibri"/>
                          <a:cs typeface="Calibri"/>
                        </a:rPr>
                        <a:t>tenuiflorum</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spc="-45" dirty="0">
                          <a:solidFill>
                            <a:srgbClr val="0000CC"/>
                          </a:solidFill>
                          <a:latin typeface="Calibri"/>
                          <a:cs typeface="Calibri"/>
                        </a:rPr>
                        <a:t>Tulasi</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spc="-5" dirty="0">
                          <a:solidFill>
                            <a:srgbClr val="0000CC"/>
                          </a:solidFill>
                          <a:latin typeface="Calibri"/>
                          <a:cs typeface="Calibri"/>
                        </a:rPr>
                        <a:t>Herb</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0"/>
                        </a:lnSpc>
                      </a:pPr>
                      <a:r>
                        <a:rPr sz="2800" spc="-5" dirty="0">
                          <a:solidFill>
                            <a:srgbClr val="0000CC"/>
                          </a:solidFill>
                          <a:latin typeface="Calibri"/>
                          <a:cs typeface="Calibri"/>
                        </a:rPr>
                        <a:t>2000-5000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25234">
                <a:tc>
                  <a:txBody>
                    <a:bodyPr/>
                    <a:lstStyle/>
                    <a:p>
                      <a:pPr marL="74930">
                        <a:lnSpc>
                          <a:spcPts val="4105"/>
                        </a:lnSpc>
                      </a:pPr>
                      <a:r>
                        <a:rPr sz="2800" b="1" i="1" spc="-10" dirty="0">
                          <a:solidFill>
                            <a:srgbClr val="0000CC"/>
                          </a:solidFill>
                          <a:latin typeface="Calibri"/>
                          <a:cs typeface="Calibri"/>
                        </a:rPr>
                        <a:t>Justicia</a:t>
                      </a:r>
                      <a:r>
                        <a:rPr sz="2800" b="1" i="1" spc="-5" dirty="0">
                          <a:solidFill>
                            <a:srgbClr val="0000CC"/>
                          </a:solidFill>
                          <a:latin typeface="Calibri"/>
                          <a:cs typeface="Calibri"/>
                        </a:rPr>
                        <a:t> </a:t>
                      </a:r>
                      <a:r>
                        <a:rPr sz="2800" b="1" i="1" spc="-10" dirty="0">
                          <a:solidFill>
                            <a:srgbClr val="0000CC"/>
                          </a:solidFill>
                          <a:latin typeface="Calibri"/>
                          <a:cs typeface="Calibri"/>
                        </a:rPr>
                        <a:t>adhatoda</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5"/>
                        </a:lnSpc>
                      </a:pPr>
                      <a:r>
                        <a:rPr sz="2800" spc="-60" dirty="0">
                          <a:solidFill>
                            <a:srgbClr val="0000CC"/>
                          </a:solidFill>
                          <a:latin typeface="Calibri"/>
                          <a:cs typeface="Calibri"/>
                        </a:rPr>
                        <a:t>Vasa</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5"/>
                        </a:lnSpc>
                      </a:pPr>
                      <a:r>
                        <a:rPr sz="2800" spc="-5" dirty="0">
                          <a:solidFill>
                            <a:srgbClr val="0000CC"/>
                          </a:solidFill>
                          <a:latin typeface="Calibri"/>
                          <a:cs typeface="Calibri"/>
                        </a:rPr>
                        <a:t>Shrub</a:t>
                      </a:r>
                      <a:endParaRPr sz="280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75565">
                        <a:lnSpc>
                          <a:spcPts val="4105"/>
                        </a:lnSpc>
                      </a:pPr>
                      <a:r>
                        <a:rPr sz="2800" spc="-5" dirty="0">
                          <a:solidFill>
                            <a:srgbClr val="0000CC"/>
                          </a:solidFill>
                          <a:latin typeface="Calibri"/>
                          <a:cs typeface="Calibri"/>
                        </a:rPr>
                        <a:t>2000-5000</a:t>
                      </a:r>
                      <a:endParaRPr sz="2800" dirty="0">
                        <a:solidFill>
                          <a:srgbClr val="0000CC"/>
                        </a:solidFill>
                        <a:latin typeface="Calibri"/>
                        <a:cs typeface="Calibri"/>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
        <p:nvSpPr>
          <p:cNvPr id="3" name="object 3"/>
          <p:cNvSpPr txBox="1">
            <a:spLocks noGrp="1"/>
          </p:cNvSpPr>
          <p:nvPr>
            <p:ph type="title"/>
          </p:nvPr>
        </p:nvSpPr>
        <p:spPr>
          <a:xfrm>
            <a:off x="1149725" y="-246220"/>
            <a:ext cx="7632517" cy="1594667"/>
          </a:xfrm>
          <a:prstGeom prst="rect">
            <a:avLst/>
          </a:prstGeom>
        </p:spPr>
        <p:txBody>
          <a:bodyPr vert="horz" wrap="square" lIns="0" tIns="227965" rIns="0" bIns="0" rtlCol="0">
            <a:spAutoFit/>
          </a:bodyPr>
          <a:lstStyle/>
          <a:p>
            <a:pPr marL="12700">
              <a:lnSpc>
                <a:spcPct val="100000"/>
              </a:lnSpc>
              <a:spcBef>
                <a:spcPts val="1795"/>
              </a:spcBef>
            </a:pPr>
            <a:r>
              <a:rPr sz="3200" b="1" dirty="0" smtClean="0">
                <a:solidFill>
                  <a:srgbClr val="00B050"/>
                </a:solidFill>
                <a:latin typeface="Arial" pitchFamily="34" charset="0"/>
                <a:cs typeface="Arial" pitchFamily="34" charset="0"/>
              </a:rPr>
              <a:t>Medicinal Plants Sourced from Cultivation</a:t>
            </a:r>
          </a:p>
          <a:p>
            <a:pPr marR="5080" algn="r">
              <a:lnSpc>
                <a:spcPct val="100000"/>
              </a:lnSpc>
              <a:spcBef>
                <a:spcPts val="844"/>
              </a:spcBef>
            </a:pPr>
            <a:r>
              <a:rPr sz="1800" spc="-5" dirty="0" smtClean="0">
                <a:solidFill>
                  <a:srgbClr val="000000"/>
                </a:solidFill>
              </a:rPr>
              <a:t>Demand Figures </a:t>
            </a:r>
            <a:r>
              <a:rPr sz="1800" dirty="0" smtClean="0">
                <a:solidFill>
                  <a:srgbClr val="000000"/>
                </a:solidFill>
              </a:rPr>
              <a:t>in </a:t>
            </a:r>
            <a:r>
              <a:rPr sz="1800" spc="-5" dirty="0" smtClean="0">
                <a:solidFill>
                  <a:srgbClr val="000000"/>
                </a:solidFill>
              </a:rPr>
              <a:t>metric</a:t>
            </a:r>
            <a:r>
              <a:rPr sz="1800" spc="-140" dirty="0" smtClean="0">
                <a:solidFill>
                  <a:srgbClr val="000000"/>
                </a:solidFill>
              </a:rPr>
              <a:t> </a:t>
            </a:r>
            <a:r>
              <a:rPr sz="1800" spc="-5" dirty="0" smtClean="0">
                <a:solidFill>
                  <a:srgbClr val="000000"/>
                </a:solidFill>
              </a:rPr>
              <a:t>tons</a:t>
            </a:r>
            <a:endParaRPr sz="1800" dirty="0"/>
          </a:p>
        </p:txBody>
      </p:sp>
    </p:spTree>
    <p:extLst>
      <p:ext uri="{BB962C8B-B14F-4D97-AF65-F5344CB8AC3E}">
        <p14:creationId xmlns="" xmlns:p14="http://schemas.microsoft.com/office/powerpoint/2010/main" val="368533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cstate="print"/>
          <a:srcRect r="1317"/>
          <a:stretch>
            <a:fillRect/>
          </a:stretch>
        </p:blipFill>
        <p:spPr bwMode="auto">
          <a:xfrm>
            <a:off x="0" y="1"/>
            <a:ext cx="9144000" cy="6856413"/>
          </a:xfrm>
          <a:prstGeom prst="rect">
            <a:avLst/>
          </a:prstGeom>
          <a:noFill/>
          <a:ln w="9525">
            <a:noFill/>
            <a:miter lim="800000"/>
            <a:headEnd/>
            <a:tailEnd/>
          </a:ln>
        </p:spPr>
      </p:pic>
      <p:sp>
        <p:nvSpPr>
          <p:cNvPr id="6" name="Oval 5"/>
          <p:cNvSpPr/>
          <p:nvPr/>
        </p:nvSpPr>
        <p:spPr>
          <a:xfrm>
            <a:off x="3630488" y="2905306"/>
            <a:ext cx="2092578" cy="1509315"/>
          </a:xfrm>
          <a:prstGeom prst="ellipse">
            <a:avLst/>
          </a:prstGeom>
          <a:gradFill flip="none" rotWithShape="1">
            <a:gsLst>
              <a:gs pos="0">
                <a:srgbClr val="4628F8">
                  <a:tint val="66000"/>
                  <a:satMod val="160000"/>
                </a:srgbClr>
              </a:gs>
              <a:gs pos="50000">
                <a:srgbClr val="4628F8">
                  <a:tint val="44500"/>
                  <a:satMod val="160000"/>
                </a:srgbClr>
              </a:gs>
              <a:gs pos="100000">
                <a:srgbClr val="4628F8">
                  <a:tint val="23500"/>
                  <a:satMod val="160000"/>
                </a:srgbClr>
              </a:gs>
            </a:gsLst>
            <a:path path="circle">
              <a:fillToRect l="50000" t="50000" r="50000" b="50000"/>
            </a:path>
            <a:tileRect/>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8" name="Right Arrow 7"/>
          <p:cNvSpPr/>
          <p:nvPr/>
        </p:nvSpPr>
        <p:spPr>
          <a:xfrm rot="18904581">
            <a:off x="5437474" y="2680347"/>
            <a:ext cx="663270" cy="644060"/>
          </a:xfrm>
          <a:prstGeom prst="right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10" name="Right Arrow 9"/>
          <p:cNvSpPr/>
          <p:nvPr/>
        </p:nvSpPr>
        <p:spPr>
          <a:xfrm rot="21356993">
            <a:off x="5710422" y="3326256"/>
            <a:ext cx="705340" cy="663027"/>
          </a:xfrm>
          <a:prstGeom prst="right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11" name="Right Arrow 10"/>
          <p:cNvSpPr/>
          <p:nvPr/>
        </p:nvSpPr>
        <p:spPr>
          <a:xfrm rot="5248605">
            <a:off x="4488969" y="4303551"/>
            <a:ext cx="637821" cy="803451"/>
          </a:xfrm>
          <a:prstGeom prst="right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18" name="Left Arrow 17"/>
          <p:cNvSpPr/>
          <p:nvPr/>
        </p:nvSpPr>
        <p:spPr>
          <a:xfrm rot="2845327">
            <a:off x="3273999" y="2649574"/>
            <a:ext cx="629632" cy="757038"/>
          </a:xfrm>
          <a:prstGeom prst="left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21" name="Left Arrow 20"/>
          <p:cNvSpPr/>
          <p:nvPr/>
        </p:nvSpPr>
        <p:spPr>
          <a:xfrm rot="21037220">
            <a:off x="2840671" y="3512486"/>
            <a:ext cx="764534" cy="656454"/>
          </a:xfrm>
          <a:prstGeom prst="left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22" name="Down Arrow 21"/>
          <p:cNvSpPr/>
          <p:nvPr/>
        </p:nvSpPr>
        <p:spPr>
          <a:xfrm rot="2175847">
            <a:off x="3542705" y="4199751"/>
            <a:ext cx="687979" cy="701369"/>
          </a:xfrm>
          <a:prstGeom prst="down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23" name="Up Arrow 22"/>
          <p:cNvSpPr/>
          <p:nvPr/>
        </p:nvSpPr>
        <p:spPr>
          <a:xfrm>
            <a:off x="4316290" y="2342360"/>
            <a:ext cx="837032" cy="565993"/>
          </a:xfrm>
          <a:prstGeom prst="up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19483" name="WordArt 3"/>
          <p:cNvSpPr>
            <a:spLocks noChangeArrowheads="1" noChangeShapeType="1" noTextEdit="1"/>
          </p:cNvSpPr>
          <p:nvPr/>
        </p:nvSpPr>
        <p:spPr bwMode="auto">
          <a:xfrm>
            <a:off x="3811588" y="3397250"/>
            <a:ext cx="1952625" cy="503238"/>
          </a:xfrm>
          <a:prstGeom prst="rect">
            <a:avLst/>
          </a:prstGeom>
        </p:spPr>
        <p:txBody>
          <a:bodyPr wrap="none" fromWordArt="1">
            <a:prstTxWarp prst="textPlain">
              <a:avLst>
                <a:gd name="adj" fmla="val 50000"/>
              </a:avLst>
            </a:prstTxWarp>
          </a:bodyPr>
          <a:lstStyle/>
          <a:p>
            <a:r>
              <a:rPr lang="en-US" sz="1100" kern="10" dirty="0">
                <a:ln w="12700">
                  <a:solidFill>
                    <a:schemeClr val="tx1"/>
                  </a:solidFill>
                  <a:round/>
                  <a:headEnd/>
                  <a:tailEnd/>
                </a:ln>
                <a:gradFill rotWithShape="1">
                  <a:gsLst>
                    <a:gs pos="0">
                      <a:srgbClr val="FFF200"/>
                    </a:gs>
                    <a:gs pos="45000">
                      <a:srgbClr val="FF7A00"/>
                    </a:gs>
                    <a:gs pos="70000">
                      <a:srgbClr val="FF0300"/>
                    </a:gs>
                    <a:gs pos="100000">
                      <a:srgbClr val="4D0808"/>
                    </a:gs>
                  </a:gsLst>
                  <a:lin ang="5400000" scaled="1"/>
                </a:gradFill>
                <a:latin typeface="Cambria"/>
              </a:rPr>
              <a:t>K</a:t>
            </a:r>
            <a:r>
              <a:rPr lang="en-US" sz="1050" kern="10" dirty="0">
                <a:ln w="12700">
                  <a:solidFill>
                    <a:schemeClr val="tx1"/>
                  </a:solidFill>
                  <a:round/>
                  <a:headEnd/>
                  <a:tailEnd/>
                </a:ln>
                <a:gradFill rotWithShape="1">
                  <a:gsLst>
                    <a:gs pos="0">
                      <a:srgbClr val="FFF200"/>
                    </a:gs>
                    <a:gs pos="45000">
                      <a:srgbClr val="FF7A00"/>
                    </a:gs>
                    <a:gs pos="70000">
                      <a:srgbClr val="FF0300"/>
                    </a:gs>
                    <a:gs pos="100000">
                      <a:srgbClr val="4D0808"/>
                    </a:gs>
                  </a:gsLst>
                  <a:lin ang="5400000" scaled="1"/>
                </a:gradFill>
                <a:latin typeface="Cambria"/>
              </a:rPr>
              <a:t>EY AREAS</a:t>
            </a:r>
            <a:r>
              <a:rPr lang="en-US" sz="1100" kern="10" dirty="0">
                <a:ln w="12700">
                  <a:solidFill>
                    <a:schemeClr val="tx1"/>
                  </a:solidFill>
                  <a:round/>
                  <a:headEnd/>
                  <a:tailEnd/>
                </a:ln>
                <a:gradFill rotWithShape="1">
                  <a:gsLst>
                    <a:gs pos="0">
                      <a:srgbClr val="FFF200"/>
                    </a:gs>
                    <a:gs pos="45000">
                      <a:srgbClr val="FF7A00"/>
                    </a:gs>
                    <a:gs pos="70000">
                      <a:srgbClr val="FF0300"/>
                    </a:gs>
                    <a:gs pos="100000">
                      <a:srgbClr val="4D0808"/>
                    </a:gs>
                  </a:gsLst>
                  <a:lin ang="5400000" scaled="1"/>
                </a:gradFill>
                <a:latin typeface="Cambria"/>
              </a:rPr>
              <a:t> </a:t>
            </a:r>
          </a:p>
        </p:txBody>
      </p:sp>
      <p:sp>
        <p:nvSpPr>
          <p:cNvPr id="32" name="Rectangle 31"/>
          <p:cNvSpPr/>
          <p:nvPr/>
        </p:nvSpPr>
        <p:spPr>
          <a:xfrm>
            <a:off x="3782888" y="5207174"/>
            <a:ext cx="25908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9900FF"/>
                </a:solidFill>
                <a:latin typeface="Cambria" pitchFamily="18" charset="0"/>
              </a:rPr>
              <a:t>5. Forward Linkages</a:t>
            </a:r>
          </a:p>
        </p:txBody>
      </p:sp>
      <p:sp>
        <p:nvSpPr>
          <p:cNvPr id="33" name="Down Arrow 32"/>
          <p:cNvSpPr/>
          <p:nvPr/>
        </p:nvSpPr>
        <p:spPr>
          <a:xfrm rot="19426982">
            <a:off x="5266165" y="4153891"/>
            <a:ext cx="767279" cy="628881"/>
          </a:xfrm>
          <a:prstGeom prst="downArrow">
            <a:avLst/>
          </a:prstGeom>
          <a:gradFill>
            <a:gsLst>
              <a:gs pos="0">
                <a:srgbClr val="5E9EFF"/>
              </a:gs>
              <a:gs pos="39999">
                <a:srgbClr val="85C2FF"/>
              </a:gs>
              <a:gs pos="70000">
                <a:srgbClr val="C4D6EB"/>
              </a:gs>
              <a:gs pos="100000">
                <a:srgbClr val="FFEBFA"/>
              </a:gs>
            </a:gsLst>
            <a:lin ang="16200000" scaled="0"/>
          </a:gradFill>
        </p:spPr>
        <p:style>
          <a:lnRef idx="0">
            <a:schemeClr val="accent4"/>
          </a:lnRef>
          <a:fillRef idx="3">
            <a:schemeClr val="accent4"/>
          </a:fillRef>
          <a:effectRef idx="3">
            <a:schemeClr val="accent4"/>
          </a:effectRef>
          <a:fontRef idx="minor">
            <a:schemeClr val="lt1"/>
          </a:fontRef>
        </p:style>
        <p:txBody>
          <a:bodyPr anchor="ctr"/>
          <a:lstStyle/>
          <a:p>
            <a:pPr>
              <a:defRPr/>
            </a:pPr>
            <a:endParaRPr lang="en-US"/>
          </a:p>
        </p:txBody>
      </p:sp>
      <p:sp>
        <p:nvSpPr>
          <p:cNvPr id="35" name="Rectangle 34"/>
          <p:cNvSpPr/>
          <p:nvPr/>
        </p:nvSpPr>
        <p:spPr>
          <a:xfrm>
            <a:off x="6678488" y="3454574"/>
            <a:ext cx="16002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EC06D1"/>
                </a:solidFill>
                <a:latin typeface="Cambria" pitchFamily="18" charset="0"/>
              </a:rPr>
              <a:t>3. Research </a:t>
            </a:r>
          </a:p>
        </p:txBody>
      </p:sp>
      <p:sp>
        <p:nvSpPr>
          <p:cNvPr id="36" name="Rectangle 35"/>
          <p:cNvSpPr/>
          <p:nvPr/>
        </p:nvSpPr>
        <p:spPr>
          <a:xfrm>
            <a:off x="6145088" y="4749974"/>
            <a:ext cx="28194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007E39"/>
                </a:solidFill>
                <a:latin typeface="Cambria" pitchFamily="18" charset="0"/>
              </a:rPr>
              <a:t>4. Quality Assurance</a:t>
            </a:r>
          </a:p>
        </p:txBody>
      </p:sp>
      <p:sp>
        <p:nvSpPr>
          <p:cNvPr id="37" name="Rectangle 36"/>
          <p:cNvSpPr/>
          <p:nvPr/>
        </p:nvSpPr>
        <p:spPr>
          <a:xfrm>
            <a:off x="582488" y="2463974"/>
            <a:ext cx="2743200" cy="70788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007E39"/>
                </a:solidFill>
                <a:latin typeface="Cambria" pitchFamily="18" charset="0"/>
              </a:rPr>
              <a:t>8. International Developments </a:t>
            </a:r>
          </a:p>
        </p:txBody>
      </p:sp>
      <p:sp>
        <p:nvSpPr>
          <p:cNvPr id="38" name="Rectangle 37"/>
          <p:cNvSpPr/>
          <p:nvPr/>
        </p:nvSpPr>
        <p:spPr>
          <a:xfrm>
            <a:off x="3706688" y="1797224"/>
            <a:ext cx="21336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C00000"/>
                </a:solidFill>
                <a:latin typeface="Cambria" pitchFamily="18" charset="0"/>
              </a:rPr>
              <a:t>1. Conservation</a:t>
            </a:r>
          </a:p>
        </p:txBody>
      </p:sp>
      <p:sp>
        <p:nvSpPr>
          <p:cNvPr id="39" name="Rectangle 38"/>
          <p:cNvSpPr/>
          <p:nvPr/>
        </p:nvSpPr>
        <p:spPr>
          <a:xfrm>
            <a:off x="49088" y="3454574"/>
            <a:ext cx="2743200" cy="707886"/>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a:defRPr/>
            </a:pPr>
            <a:r>
              <a:rPr lang="en-US" sz="2000" dirty="0">
                <a:solidFill>
                  <a:srgbClr val="FF3300"/>
                </a:solidFill>
                <a:latin typeface="Cambria" pitchFamily="18" charset="0"/>
              </a:rPr>
              <a:t>7. Trade &amp; Regulatory Issues</a:t>
            </a:r>
          </a:p>
        </p:txBody>
      </p:sp>
      <p:sp>
        <p:nvSpPr>
          <p:cNvPr id="40" name="Rectangle 39"/>
          <p:cNvSpPr/>
          <p:nvPr/>
        </p:nvSpPr>
        <p:spPr>
          <a:xfrm>
            <a:off x="1420688" y="4826114"/>
            <a:ext cx="21336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0066FF"/>
                </a:solidFill>
                <a:latin typeface="Cambria" pitchFamily="18" charset="0"/>
              </a:rPr>
              <a:t>6. Awareness</a:t>
            </a:r>
          </a:p>
        </p:txBody>
      </p:sp>
      <p:sp>
        <p:nvSpPr>
          <p:cNvPr id="41" name="Rectangle 40"/>
          <p:cNvSpPr/>
          <p:nvPr/>
        </p:nvSpPr>
        <p:spPr>
          <a:xfrm>
            <a:off x="6297488" y="2371899"/>
            <a:ext cx="1752600" cy="400110"/>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spAutoFit/>
          </a:bodyPr>
          <a:lstStyle/>
          <a:p>
            <a:pPr marL="342900" indent="-342900">
              <a:defRPr/>
            </a:pPr>
            <a:r>
              <a:rPr lang="en-US" sz="2000" dirty="0">
                <a:solidFill>
                  <a:srgbClr val="0066FF"/>
                </a:solidFill>
                <a:latin typeface="Cambria" pitchFamily="18" charset="0"/>
              </a:rPr>
              <a:t>2. Cultivation </a:t>
            </a:r>
          </a:p>
        </p:txBody>
      </p:sp>
      <p:sp>
        <p:nvSpPr>
          <p:cNvPr id="20" name="Slide Number Placeholder 19"/>
          <p:cNvSpPr>
            <a:spLocks noGrp="1"/>
          </p:cNvSpPr>
          <p:nvPr>
            <p:ph type="sldNum" sz="quarter" idx="12"/>
          </p:nvPr>
        </p:nvSpPr>
        <p:spPr>
          <a:xfrm>
            <a:off x="8431213" y="6883400"/>
            <a:ext cx="381000" cy="304800"/>
          </a:xfrm>
        </p:spPr>
        <p:txBody>
          <a:bodyPr/>
          <a:lstStyle/>
          <a:p>
            <a:pPr>
              <a:defRPr/>
            </a:pPr>
            <a:fld id="{D412E9F2-35DE-482F-B486-5C09695E2231}" type="slidenum">
              <a:rPr lang="en-US"/>
              <a:pPr>
                <a:defRPr/>
              </a:pPr>
              <a:t>13</a:t>
            </a:fld>
            <a:endParaRPr lang="en-US" dirty="0"/>
          </a:p>
        </p:txBody>
      </p:sp>
      <p:sp>
        <p:nvSpPr>
          <p:cNvPr id="24" name="Title 3"/>
          <p:cNvSpPr txBox="1">
            <a:spLocks/>
          </p:cNvSpPr>
          <p:nvPr/>
        </p:nvSpPr>
        <p:spPr bwMode="auto">
          <a:xfrm>
            <a:off x="658813" y="44450"/>
            <a:ext cx="7772400" cy="838200"/>
          </a:xfrm>
          <a:prstGeom prst="rect">
            <a:avLst/>
          </a:prstGeom>
          <a:noFill/>
          <a:ln w="9525">
            <a:noFill/>
            <a:miter lim="800000"/>
            <a:headEnd/>
            <a:tailEnd/>
          </a:ln>
        </p:spPr>
        <p:txBody>
          <a:bodyPr anchor="ctr"/>
          <a:lstStyle/>
          <a:p>
            <a:pPr>
              <a:defRPr/>
            </a:pPr>
            <a:r>
              <a:rPr lang="en-US" sz="3800" kern="0" dirty="0">
                <a:latin typeface="Cambria" pitchFamily="18" charset="0"/>
                <a:ea typeface="+mj-ea"/>
                <a:cs typeface="+mj-cs"/>
              </a:rPr>
              <a:t>Key Areas</a:t>
            </a:r>
            <a:endParaRPr lang="en-IN" sz="3800" kern="0" dirty="0">
              <a:latin typeface="Cambria" pitchFamily="18" charset="0"/>
              <a:ea typeface="+mj-ea"/>
              <a:cs typeface="+mj-cs"/>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1" y="304800"/>
            <a:ext cx="8591006" cy="5755422"/>
          </a:xfrm>
          <a:prstGeom prst="rect">
            <a:avLst/>
          </a:prstGeom>
        </p:spPr>
        <p:txBody>
          <a:bodyPr wrap="square">
            <a:spAutoFit/>
          </a:bodyPr>
          <a:lstStyle/>
          <a:p>
            <a:pPr algn="ctr"/>
            <a:r>
              <a:rPr lang="en-US" sz="2400" b="1" dirty="0" smtClean="0"/>
              <a:t>NATIONAL AYUSH MISSION (NAM)</a:t>
            </a:r>
          </a:p>
          <a:p>
            <a:pPr algn="ctr"/>
            <a:endParaRPr lang="en-US" sz="2400" b="1" dirty="0" smtClean="0"/>
          </a:p>
          <a:p>
            <a:pPr marL="346075" algn="just">
              <a:buFont typeface="Wingdings" pitchFamily="2" charset="2"/>
              <a:buChar char="v"/>
            </a:pPr>
            <a:r>
              <a:rPr lang="en-US" dirty="0" smtClean="0">
                <a:latin typeface="Book Antiqua" pitchFamily="18" charset="0"/>
              </a:rPr>
              <a:t> 	</a:t>
            </a:r>
            <a:r>
              <a:rPr lang="en-US" dirty="0" smtClean="0">
                <a:solidFill>
                  <a:srgbClr val="FF0000"/>
                </a:solidFill>
                <a:latin typeface="Arial" pitchFamily="34" charset="0"/>
                <a:cs typeface="Arial" pitchFamily="34" charset="0"/>
              </a:rPr>
              <a:t>Department of AYUSH, Ministry of Health and Family Welfare, 	Government of India has launched National AYUSH Mission 	(NAM) 	during 12th Plan for implementing through States/UTs. </a:t>
            </a:r>
          </a:p>
          <a:p>
            <a:pPr marL="346075" algn="just"/>
            <a:endParaRPr lang="en-US" dirty="0" smtClean="0">
              <a:solidFill>
                <a:srgbClr val="0000CC"/>
              </a:solidFill>
              <a:latin typeface="Arial" pitchFamily="34" charset="0"/>
              <a:cs typeface="Arial" pitchFamily="34" charset="0"/>
            </a:endParaRPr>
          </a:p>
          <a:p>
            <a:pPr marL="346075" algn="just">
              <a:buFont typeface="Wingdings" pitchFamily="2" charset="2"/>
              <a:buChar char="v"/>
            </a:pPr>
            <a:r>
              <a:rPr lang="en-US" dirty="0" smtClean="0">
                <a:solidFill>
                  <a:srgbClr val="0000CC"/>
                </a:solidFill>
                <a:latin typeface="Arial" pitchFamily="34" charset="0"/>
                <a:cs typeface="Arial" pitchFamily="34" charset="0"/>
              </a:rPr>
              <a:t> 	The basic objective of NAM is to promote AYUSH medical systems 	through cost effective AYUSH services, strengthening of 	educational systems, facilitate the enforcement of quality  control of 	</a:t>
            </a:r>
            <a:r>
              <a:rPr lang="en-US" dirty="0" err="1" smtClean="0">
                <a:solidFill>
                  <a:srgbClr val="0000CC"/>
                </a:solidFill>
                <a:latin typeface="Arial" pitchFamily="34" charset="0"/>
                <a:cs typeface="Arial" pitchFamily="34" charset="0"/>
              </a:rPr>
              <a:t>Ayurveda</a:t>
            </a:r>
            <a:r>
              <a:rPr lang="en-US" dirty="0" smtClean="0">
                <a:solidFill>
                  <a:srgbClr val="0000CC"/>
                </a:solidFill>
                <a:latin typeface="Arial" pitchFamily="34" charset="0"/>
                <a:cs typeface="Arial" pitchFamily="34" charset="0"/>
              </a:rPr>
              <a:t>, </a:t>
            </a:r>
            <a:r>
              <a:rPr lang="en-US" dirty="0" err="1" smtClean="0">
                <a:solidFill>
                  <a:srgbClr val="0000CC"/>
                </a:solidFill>
                <a:latin typeface="Arial" pitchFamily="34" charset="0"/>
                <a:cs typeface="Arial" pitchFamily="34" charset="0"/>
              </a:rPr>
              <a:t>Siddha</a:t>
            </a:r>
            <a:r>
              <a:rPr lang="en-US" dirty="0" smtClean="0">
                <a:solidFill>
                  <a:srgbClr val="0000CC"/>
                </a:solidFill>
                <a:latin typeface="Arial" pitchFamily="34" charset="0"/>
                <a:cs typeface="Arial" pitchFamily="34" charset="0"/>
              </a:rPr>
              <a:t> and </a:t>
            </a:r>
            <a:r>
              <a:rPr lang="en-US" dirty="0" err="1" smtClean="0">
                <a:solidFill>
                  <a:srgbClr val="0000CC"/>
                </a:solidFill>
                <a:latin typeface="Arial" pitchFamily="34" charset="0"/>
                <a:cs typeface="Arial" pitchFamily="34" charset="0"/>
              </a:rPr>
              <a:t>Unani</a:t>
            </a:r>
            <a:r>
              <a:rPr lang="en-US" dirty="0" smtClean="0">
                <a:solidFill>
                  <a:srgbClr val="0000CC"/>
                </a:solidFill>
                <a:latin typeface="Arial" pitchFamily="34" charset="0"/>
                <a:cs typeface="Arial" pitchFamily="34" charset="0"/>
              </a:rPr>
              <a:t> &amp; Homoeopathy (ASU &amp;H) drugs and 	sustainable availability of ASU &amp; H raw materials. </a:t>
            </a:r>
          </a:p>
          <a:p>
            <a:pPr marL="346075" algn="just"/>
            <a:endParaRPr lang="en-US" dirty="0" smtClean="0">
              <a:solidFill>
                <a:srgbClr val="0000CC"/>
              </a:solidFill>
              <a:latin typeface="Arial" pitchFamily="34" charset="0"/>
              <a:cs typeface="Arial" pitchFamily="34" charset="0"/>
            </a:endParaRPr>
          </a:p>
          <a:p>
            <a:pPr algn="just">
              <a:buFont typeface="Wingdings" pitchFamily="2" charset="2"/>
              <a:buChar char="v"/>
              <a:tabLst>
                <a:tab pos="1204913" algn="l"/>
              </a:tabLst>
            </a:pPr>
            <a:r>
              <a:rPr lang="en-US" sz="2000" dirty="0" smtClean="0">
                <a:latin typeface="Arial" pitchFamily="34" charset="0"/>
                <a:cs typeface="Arial" pitchFamily="34" charset="0"/>
              </a:rPr>
              <a:t>    </a:t>
            </a:r>
            <a:r>
              <a:rPr lang="en-US" sz="2400" b="1" dirty="0" smtClean="0">
                <a:latin typeface="Arial" pitchFamily="34" charset="0"/>
                <a:cs typeface="Arial" pitchFamily="34" charset="0"/>
              </a:rPr>
              <a:t>Components of the NAM: </a:t>
            </a:r>
            <a:endParaRPr lang="en-US" sz="2000" b="1" dirty="0" smtClean="0">
              <a:latin typeface="Arial" pitchFamily="34" charset="0"/>
              <a:cs typeface="Arial" pitchFamily="34" charset="0"/>
            </a:endParaRPr>
          </a:p>
          <a:p>
            <a:pPr algn="just">
              <a:buFont typeface="Wingdings" pitchFamily="2" charset="2"/>
              <a:buChar char="Ø"/>
              <a:tabLst>
                <a:tab pos="1204913" algn="l"/>
              </a:tabLst>
            </a:pPr>
            <a:r>
              <a:rPr lang="en-US" sz="2000" dirty="0" smtClean="0">
                <a:latin typeface="Arial" pitchFamily="34" charset="0"/>
                <a:cs typeface="Arial" pitchFamily="34" charset="0"/>
              </a:rPr>
              <a:t> 	</a:t>
            </a:r>
            <a:r>
              <a:rPr lang="en-US" sz="2000" b="1" dirty="0" smtClean="0">
                <a:solidFill>
                  <a:srgbClr val="FF0000"/>
                </a:solidFill>
                <a:latin typeface="Arial" pitchFamily="34" charset="0"/>
                <a:cs typeface="Arial" pitchFamily="34" charset="0"/>
              </a:rPr>
              <a:t>Mandatory Components</a:t>
            </a:r>
          </a:p>
          <a:p>
            <a:pPr algn="just">
              <a:tabLst>
                <a:tab pos="1204913" algn="l"/>
              </a:tabLst>
            </a:pPr>
            <a:r>
              <a:rPr lang="en-US" sz="2000" dirty="0" smtClean="0">
                <a:latin typeface="Arial" pitchFamily="34" charset="0"/>
                <a:cs typeface="Arial" pitchFamily="34" charset="0"/>
              </a:rPr>
              <a:t>     a. 	</a:t>
            </a:r>
            <a:r>
              <a:rPr lang="en-US" sz="2000" dirty="0" smtClean="0">
                <a:solidFill>
                  <a:srgbClr val="0000CC"/>
                </a:solidFill>
                <a:latin typeface="Arial" pitchFamily="34" charset="0"/>
                <a:cs typeface="Arial" pitchFamily="34" charset="0"/>
              </a:rPr>
              <a:t>AYUSH Services </a:t>
            </a:r>
          </a:p>
          <a:p>
            <a:pPr algn="just">
              <a:tabLst>
                <a:tab pos="1204913" algn="l"/>
              </a:tabLst>
            </a:pPr>
            <a:r>
              <a:rPr lang="en-US" sz="2000" dirty="0" smtClean="0">
                <a:solidFill>
                  <a:srgbClr val="0000CC"/>
                </a:solidFill>
                <a:latin typeface="Arial" pitchFamily="34" charset="0"/>
                <a:cs typeface="Arial" pitchFamily="34" charset="0"/>
              </a:rPr>
              <a:t>     b. 	AYUSH Educational Institutions</a:t>
            </a:r>
          </a:p>
          <a:p>
            <a:pPr algn="just">
              <a:tabLst>
                <a:tab pos="1204913" algn="l"/>
              </a:tabLst>
            </a:pPr>
            <a:r>
              <a:rPr lang="en-US" sz="2000" dirty="0" smtClean="0">
                <a:solidFill>
                  <a:srgbClr val="0000CC"/>
                </a:solidFill>
                <a:latin typeface="Arial" pitchFamily="34" charset="0"/>
                <a:cs typeface="Arial" pitchFamily="34" charset="0"/>
              </a:rPr>
              <a:t>     c. 	Quality Control of ASU &amp;H Drugs</a:t>
            </a:r>
          </a:p>
          <a:p>
            <a:pPr algn="just"/>
            <a:r>
              <a:rPr lang="en-US" sz="2000" dirty="0" smtClean="0">
                <a:solidFill>
                  <a:srgbClr val="0000CC"/>
                </a:solidFill>
                <a:latin typeface="Arial Black" pitchFamily="34" charset="0"/>
              </a:rPr>
              <a:t>    d. 	</a:t>
            </a:r>
            <a:r>
              <a:rPr lang="en-US" sz="1600" dirty="0" smtClean="0">
                <a:solidFill>
                  <a:srgbClr val="0000CC"/>
                </a:solidFill>
                <a:latin typeface="Arial Black" pitchFamily="34" charset="0"/>
              </a:rPr>
              <a:t>     </a:t>
            </a:r>
            <a:r>
              <a:rPr lang="en-US" sz="2000" b="1" dirty="0" smtClean="0">
                <a:solidFill>
                  <a:srgbClr val="009242"/>
                </a:solidFill>
                <a:latin typeface="Arial Black" pitchFamily="34" charset="0"/>
              </a:rPr>
              <a:t>Medicinal Plants</a:t>
            </a:r>
            <a:endParaRPr lang="en-US" sz="1600" b="1" dirty="0" smtClean="0">
              <a:solidFill>
                <a:srgbClr val="009242"/>
              </a:solidFill>
              <a:latin typeface="Arial Black" pitchFamily="34" charset="0"/>
            </a:endParaRPr>
          </a:p>
          <a:p>
            <a:pPr algn="just"/>
            <a:r>
              <a:rPr lang="en-US" sz="1600" dirty="0" smtClean="0"/>
              <a:t> </a:t>
            </a:r>
            <a:endParaRPr lang="en-US" sz="1400" dirty="0">
              <a:latin typeface="Book Antiqua" pitchFamily="18" charset="0"/>
            </a:endParaRPr>
          </a:p>
        </p:txBody>
      </p:sp>
    </p:spTree>
    <p:extLst>
      <p:ext uri="{BB962C8B-B14F-4D97-AF65-F5344CB8AC3E}">
        <p14:creationId xmlns:p14="http://schemas.microsoft.com/office/powerpoint/2010/main" xmlns="" val="280332958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090" y="222070"/>
            <a:ext cx="8200208" cy="4647426"/>
          </a:xfrm>
          <a:prstGeom prst="rect">
            <a:avLst/>
          </a:prstGeom>
        </p:spPr>
        <p:txBody>
          <a:bodyPr wrap="square">
            <a:spAutoFit/>
          </a:bodyPr>
          <a:lstStyle/>
          <a:p>
            <a:pPr marL="346075" algn="just">
              <a:buFont typeface="Wingdings" pitchFamily="2" charset="2"/>
              <a:buChar char="Ø"/>
            </a:pPr>
            <a:r>
              <a:rPr lang="en-US" dirty="0" smtClean="0"/>
              <a:t> 	</a:t>
            </a:r>
            <a:r>
              <a:rPr lang="en-US" sz="2400" b="1" dirty="0" smtClean="0">
                <a:solidFill>
                  <a:srgbClr val="FF0000"/>
                </a:solidFill>
              </a:rPr>
              <a:t>Flexible Components:</a:t>
            </a:r>
          </a:p>
          <a:p>
            <a:pPr marL="346075" algn="just"/>
            <a:r>
              <a:rPr lang="en-US" dirty="0" smtClean="0">
                <a:latin typeface="Book Antiqua" pitchFamily="18" charset="0"/>
              </a:rPr>
              <a:t>Out of the total State envelop available, 20% funds will be earmarked for flexible funds which can be spent on any of the items given below with the stipulation that not more than 5% of the envelop is spent on any of the components: </a:t>
            </a:r>
          </a:p>
          <a:p>
            <a:pPr marL="966788" indent="-342900" algn="just">
              <a:buFont typeface="+mj-lt"/>
              <a:buAutoNum type="arabicPeriod"/>
            </a:pPr>
            <a:r>
              <a:rPr lang="en-US" sz="2000" b="1" dirty="0" smtClean="0">
                <a:solidFill>
                  <a:srgbClr val="0000CC"/>
                </a:solidFill>
                <a:latin typeface="Book Antiqua" pitchFamily="18" charset="0"/>
              </a:rPr>
              <a:t>Reimbursement of Testing charges</a:t>
            </a:r>
          </a:p>
          <a:p>
            <a:pPr marL="966788" indent="-342900" algn="just">
              <a:buFont typeface="+mj-lt"/>
              <a:buAutoNum type="arabicPeriod"/>
            </a:pPr>
            <a:r>
              <a:rPr lang="en-US" sz="2000" b="1" dirty="0" smtClean="0">
                <a:solidFill>
                  <a:srgbClr val="0000CC"/>
                </a:solidFill>
                <a:latin typeface="Book Antiqua" pitchFamily="18" charset="0"/>
              </a:rPr>
              <a:t>IEC activities </a:t>
            </a:r>
          </a:p>
          <a:p>
            <a:pPr marL="966788" indent="-342900" algn="just">
              <a:buFont typeface="+mj-lt"/>
              <a:buAutoNum type="arabicPeriod"/>
            </a:pPr>
            <a:r>
              <a:rPr lang="en-US" sz="2000" b="1" dirty="0" smtClean="0">
                <a:solidFill>
                  <a:srgbClr val="0000CC"/>
                </a:solidFill>
                <a:latin typeface="Book Antiqua" pitchFamily="18" charset="0"/>
              </a:rPr>
              <a:t>Research &amp; Development in areas related to Medicinal Plants </a:t>
            </a:r>
          </a:p>
          <a:p>
            <a:pPr marL="966788" indent="-342900" algn="just">
              <a:buFont typeface="+mj-lt"/>
              <a:buAutoNum type="arabicPeriod"/>
            </a:pPr>
            <a:r>
              <a:rPr lang="en-US" sz="2000" b="1" dirty="0" smtClean="0">
                <a:solidFill>
                  <a:srgbClr val="0000CC"/>
                </a:solidFill>
                <a:latin typeface="Book Antiqua" pitchFamily="18" charset="0"/>
              </a:rPr>
              <a:t>Voluntary certification scheme </a:t>
            </a:r>
          </a:p>
          <a:p>
            <a:pPr marL="966788" indent="-342900" algn="just">
              <a:buFont typeface="+mj-lt"/>
              <a:buAutoNum type="arabicPeriod"/>
            </a:pPr>
            <a:r>
              <a:rPr lang="en-US" sz="2000" b="1" dirty="0" smtClean="0">
                <a:solidFill>
                  <a:srgbClr val="0000CC"/>
                </a:solidFill>
                <a:latin typeface="Book Antiqua" pitchFamily="18" charset="0"/>
              </a:rPr>
              <a:t>Market Promotion, Market intelligence &amp; Buy Back Interventions </a:t>
            </a:r>
          </a:p>
          <a:p>
            <a:pPr marL="966788" indent="-342900" algn="just">
              <a:buFont typeface="+mj-lt"/>
              <a:buAutoNum type="arabicPeriod"/>
            </a:pPr>
            <a:r>
              <a:rPr lang="en-US" sz="2000" b="1" dirty="0" smtClean="0">
                <a:solidFill>
                  <a:srgbClr val="0000CC"/>
                </a:solidFill>
                <a:latin typeface="Book Antiqua" pitchFamily="18" charset="0"/>
              </a:rPr>
              <a:t>Crop Insurance for Medicinal Plants</a:t>
            </a:r>
          </a:p>
          <a:p>
            <a:pPr algn="ctr">
              <a:buFont typeface="Wingdings" pitchFamily="2" charset="2"/>
              <a:buChar char="v"/>
            </a:pPr>
            <a:endParaRPr lang="en-US" sz="2000" dirty="0" smtClean="0">
              <a:latin typeface="Book Antiqua" pitchFamily="18" charset="0"/>
            </a:endParaRPr>
          </a:p>
          <a:p>
            <a:pPr algn="ctr"/>
            <a:endParaRPr lang="en-US" sz="2000" dirty="0">
              <a:latin typeface="Book Antiqua" pitchFamily="18" charset="0"/>
            </a:endParaRPr>
          </a:p>
        </p:txBody>
      </p:sp>
    </p:spTree>
    <p:extLst>
      <p:ext uri="{BB962C8B-B14F-4D97-AF65-F5344CB8AC3E}">
        <p14:creationId xmlns:p14="http://schemas.microsoft.com/office/powerpoint/2010/main" xmlns="" val="280332958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7642" y="210690"/>
            <a:ext cx="7032812" cy="1200329"/>
          </a:xfrm>
          <a:prstGeom prst="rect">
            <a:avLst/>
          </a:prstGeom>
        </p:spPr>
        <p:txBody>
          <a:bodyPr wrap="square">
            <a:spAutoFit/>
          </a:bodyPr>
          <a:lstStyle/>
          <a:p>
            <a:pPr marL="682625" indent="-573088" algn="ctr"/>
            <a:r>
              <a:rPr lang="en-IN" sz="2400" b="1" dirty="0">
                <a:solidFill>
                  <a:srgbClr val="00B050"/>
                </a:solidFill>
                <a:latin typeface="Arial" charset="0"/>
                <a:cs typeface="Times New Roman" pitchFamily="18" charset="0"/>
              </a:rPr>
              <a:t>“Medicinal Plants” Component under Centrally sponsored Scheme of National AYUSH Mission (NAM)</a:t>
            </a:r>
          </a:p>
        </p:txBody>
      </p:sp>
      <p:sp>
        <p:nvSpPr>
          <p:cNvPr id="3" name="Rectangle 2"/>
          <p:cNvSpPr/>
          <p:nvPr/>
        </p:nvSpPr>
        <p:spPr>
          <a:xfrm>
            <a:off x="1143002" y="1470446"/>
            <a:ext cx="6854638" cy="4555093"/>
          </a:xfrm>
          <a:prstGeom prst="rect">
            <a:avLst/>
          </a:prstGeom>
        </p:spPr>
        <p:txBody>
          <a:bodyPr wrap="square">
            <a:spAutoFit/>
          </a:bodyPr>
          <a:lstStyle/>
          <a:p>
            <a:pPr algn="just"/>
            <a:r>
              <a:rPr lang="en-IN" sz="2000" b="1" dirty="0">
                <a:solidFill>
                  <a:srgbClr val="C00000"/>
                </a:solidFill>
              </a:rPr>
              <a:t>Medicinal Plants Component </a:t>
            </a:r>
            <a:r>
              <a:rPr lang="en-IN" sz="2000" dirty="0">
                <a:solidFill>
                  <a:srgbClr val="C00000"/>
                </a:solidFill>
              </a:rPr>
              <a:t>under NAM</a:t>
            </a:r>
          </a:p>
          <a:p>
            <a:pPr marL="722313" lvl="1" indent="-360363" algn="just">
              <a:lnSpc>
                <a:spcPct val="150000"/>
              </a:lnSpc>
              <a:spcBef>
                <a:spcPts val="1200"/>
              </a:spcBef>
              <a:buFont typeface="Wingdings" panose="05000000000000000000" pitchFamily="2" charset="2"/>
              <a:buChar char="Ø"/>
            </a:pPr>
            <a:r>
              <a:rPr lang="en-IN" sz="2000" b="1" dirty="0"/>
              <a:t>supports cultivation of medicinal plants on farmers land</a:t>
            </a:r>
          </a:p>
          <a:p>
            <a:pPr marL="722313" lvl="1" indent="-360363" algn="just">
              <a:lnSpc>
                <a:spcPct val="150000"/>
              </a:lnSpc>
              <a:spcBef>
                <a:spcPts val="1200"/>
              </a:spcBef>
              <a:buFont typeface="Wingdings" panose="05000000000000000000" pitchFamily="2" charset="2"/>
              <a:buChar char="Ø"/>
            </a:pPr>
            <a:r>
              <a:rPr lang="en-IN" sz="2000" b="1" dirty="0"/>
              <a:t>establishment of nurseries for supply of planting materials</a:t>
            </a:r>
          </a:p>
          <a:p>
            <a:pPr marL="722313" lvl="1" indent="-360363" algn="just">
              <a:lnSpc>
                <a:spcPct val="150000"/>
              </a:lnSpc>
              <a:spcBef>
                <a:spcPts val="1200"/>
              </a:spcBef>
              <a:buFont typeface="Wingdings" panose="05000000000000000000" pitchFamily="2" charset="2"/>
              <a:buChar char="Ø"/>
            </a:pPr>
            <a:r>
              <a:rPr lang="en-IN" sz="2000" b="1" dirty="0"/>
              <a:t>post-harvest </a:t>
            </a:r>
            <a:r>
              <a:rPr lang="en-IN" sz="2000" b="1" dirty="0" smtClean="0"/>
              <a:t>management</a:t>
            </a:r>
            <a:endParaRPr lang="en-IN" sz="2000" b="1" dirty="0"/>
          </a:p>
          <a:p>
            <a:pPr marL="722313" lvl="1" indent="-360363" algn="just">
              <a:lnSpc>
                <a:spcPct val="150000"/>
              </a:lnSpc>
              <a:spcBef>
                <a:spcPts val="1200"/>
              </a:spcBef>
              <a:buFont typeface="Wingdings" panose="05000000000000000000" pitchFamily="2" charset="2"/>
              <a:buChar char="Ø"/>
            </a:pPr>
            <a:r>
              <a:rPr lang="en-IN" sz="2000" b="1" dirty="0"/>
              <a:t>processing, marketing infrastructure etc.</a:t>
            </a:r>
          </a:p>
          <a:p>
            <a:pPr marL="722313" lvl="1" indent="-360363" algn="just">
              <a:lnSpc>
                <a:spcPct val="150000"/>
              </a:lnSpc>
              <a:spcBef>
                <a:spcPts val="1200"/>
              </a:spcBef>
              <a:buFont typeface="Wingdings" panose="05000000000000000000" pitchFamily="2" charset="2"/>
              <a:buChar char="Ø"/>
            </a:pPr>
            <a:r>
              <a:rPr lang="en-IN" sz="2000" b="1" dirty="0"/>
              <a:t>Subsidy @ 30%, 50% &amp; 75% based on cost of cultivation</a:t>
            </a:r>
          </a:p>
          <a:p>
            <a:pPr marL="722313" lvl="1" indent="-360363" algn="just">
              <a:lnSpc>
                <a:spcPct val="150000"/>
              </a:lnSpc>
              <a:spcBef>
                <a:spcPts val="1200"/>
              </a:spcBef>
              <a:buFont typeface="Wingdings" panose="05000000000000000000" pitchFamily="2" charset="2"/>
              <a:buChar char="Ø"/>
            </a:pPr>
            <a:r>
              <a:rPr lang="en-IN" sz="2000" b="1" dirty="0"/>
              <a:t>Presently </a:t>
            </a:r>
            <a:r>
              <a:rPr lang="en-IN" sz="2000" b="1" u="sng" dirty="0">
                <a:hlinkClick r:id="rId2" action="ppaction://hlinkfile"/>
              </a:rPr>
              <a:t>140 species prioritized </a:t>
            </a:r>
            <a:r>
              <a:rPr lang="en-IN" sz="2000" b="1" dirty="0"/>
              <a:t>for  cultivation</a:t>
            </a:r>
          </a:p>
        </p:txBody>
      </p:sp>
    </p:spTree>
    <p:extLst>
      <p:ext uri="{BB962C8B-B14F-4D97-AF65-F5344CB8AC3E}">
        <p14:creationId xmlns="" xmlns:p14="http://schemas.microsoft.com/office/powerpoint/2010/main" val="100698438"/>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 y="0"/>
            <a:ext cx="8759537" cy="6063198"/>
          </a:xfrm>
          <a:prstGeom prst="rect">
            <a:avLst/>
          </a:prstGeom>
        </p:spPr>
        <p:txBody>
          <a:bodyPr wrap="square">
            <a:spAutoFit/>
          </a:bodyPr>
          <a:lstStyle/>
          <a:p>
            <a:pPr algn="ctr"/>
            <a:endParaRPr lang="en-US" sz="2400" b="1" dirty="0" smtClean="0"/>
          </a:p>
          <a:p>
            <a:pPr algn="ctr"/>
            <a:r>
              <a:rPr lang="en-US" sz="2400" b="1" dirty="0" smtClean="0"/>
              <a:t>Support Cultivation of Medicinal Plants</a:t>
            </a:r>
          </a:p>
          <a:p>
            <a:pPr marL="342900" indent="-342900" algn="just">
              <a:buFont typeface="+mj-lt"/>
              <a:buAutoNum type="arabicPeriod"/>
            </a:pPr>
            <a:endParaRPr lang="en-US" sz="1400" dirty="0" smtClean="0">
              <a:latin typeface="Book Antiqua" pitchFamily="18" charset="0"/>
            </a:endParaRPr>
          </a:p>
          <a:p>
            <a:pPr marL="342900" indent="-342900" algn="just">
              <a:buFont typeface="Wingdings" pitchFamily="2" charset="2"/>
              <a:buChar char="§"/>
            </a:pPr>
            <a:r>
              <a:rPr lang="en-US" sz="2400" b="1" dirty="0" smtClean="0">
                <a:solidFill>
                  <a:srgbClr val="0000CC"/>
                </a:solidFill>
                <a:latin typeface="Book Antiqua" pitchFamily="18" charset="0"/>
              </a:rPr>
              <a:t>Cultivation  can be done in clusters  mode</a:t>
            </a:r>
          </a:p>
          <a:p>
            <a:pPr marL="342900" indent="-342900" algn="just">
              <a:buFont typeface="Wingdings" pitchFamily="2" charset="2"/>
              <a:buChar char="§"/>
            </a:pPr>
            <a:r>
              <a:rPr lang="en-US" sz="2400" dirty="0" smtClean="0"/>
              <a:t>The scheme seeks to support cultivation 140 MPs through subsidy in Cluster mode.</a:t>
            </a:r>
          </a:p>
          <a:p>
            <a:pPr marL="342900" indent="-342900" algn="just">
              <a:buFont typeface="Wingdings" pitchFamily="2" charset="2"/>
              <a:buChar char="§"/>
            </a:pPr>
            <a:endParaRPr lang="en-US" sz="2400" b="1" dirty="0" smtClean="0">
              <a:latin typeface="Book Antiqua" pitchFamily="18" charset="0"/>
            </a:endParaRPr>
          </a:p>
          <a:p>
            <a:pPr marL="342900" indent="-342900" algn="just"/>
            <a:r>
              <a:rPr lang="en-US" sz="2400" b="1" dirty="0" smtClean="0">
                <a:latin typeface="Book Antiqua" pitchFamily="18" charset="0"/>
              </a:rPr>
              <a:t>Eligibility For Cultivation</a:t>
            </a:r>
            <a:r>
              <a:rPr lang="en-US" sz="2800" b="1" dirty="0" smtClean="0">
                <a:latin typeface="Book Antiqua" pitchFamily="18" charset="0"/>
              </a:rPr>
              <a:t> </a:t>
            </a:r>
          </a:p>
          <a:p>
            <a:pPr marL="457200" indent="-457200">
              <a:buFont typeface="+mj-lt"/>
              <a:buAutoNum type="arabicPeriod"/>
            </a:pPr>
            <a:r>
              <a:rPr lang="en-US" sz="2400" b="1" dirty="0" smtClean="0">
                <a:solidFill>
                  <a:srgbClr val="0000CC"/>
                </a:solidFill>
                <a:latin typeface="Book Antiqua" pitchFamily="18" charset="0"/>
              </a:rPr>
              <a:t>Growers, farmers, cultivators </a:t>
            </a:r>
          </a:p>
          <a:p>
            <a:pPr marL="457200" indent="-457200">
              <a:buFont typeface="+mj-lt"/>
              <a:buAutoNum type="arabicPeriod"/>
            </a:pPr>
            <a:r>
              <a:rPr lang="en-US" sz="2400" b="1" dirty="0" smtClean="0">
                <a:solidFill>
                  <a:srgbClr val="FF0000"/>
                </a:solidFill>
                <a:latin typeface="Book Antiqua" pitchFamily="18" charset="0"/>
              </a:rPr>
              <a:t>Growers Associations, Federations, Self Help Groups, Corporate, growers cooperatives.</a:t>
            </a:r>
          </a:p>
          <a:p>
            <a:pPr marL="457200" indent="-457200" algn="just">
              <a:buFont typeface="+mj-lt"/>
              <a:buAutoNum type="arabicPeriod"/>
            </a:pPr>
            <a:r>
              <a:rPr lang="en-US" sz="2400" b="1" dirty="0" smtClean="0">
                <a:solidFill>
                  <a:srgbClr val="0000CC"/>
                </a:solidFill>
                <a:latin typeface="Book Antiqua" pitchFamily="18" charset="0"/>
              </a:rPr>
              <a:t>Cultivation will be assisted only in case of clusters. </a:t>
            </a:r>
          </a:p>
          <a:p>
            <a:pPr marL="457200" indent="-457200" algn="just"/>
            <a:r>
              <a:rPr lang="en-US" sz="2400" b="1" dirty="0" smtClean="0">
                <a:solidFill>
                  <a:srgbClr val="0000CC"/>
                </a:solidFill>
                <a:latin typeface="Book Antiqua" pitchFamily="18" charset="0"/>
              </a:rPr>
              <a:t>	</a:t>
            </a:r>
            <a:r>
              <a:rPr lang="en-US" sz="2400" b="1" dirty="0" smtClean="0">
                <a:solidFill>
                  <a:srgbClr val="008000"/>
                </a:solidFill>
                <a:latin typeface="Book Antiqua" pitchFamily="18" charset="0"/>
              </a:rPr>
              <a:t>Each cultivation cluster will have minimum 2 hectare of the land. Each cultivation cluster should be drawn from farmers having lands within a radius of not more than 15 km. </a:t>
            </a:r>
            <a:endParaRPr lang="en-US" sz="2400" b="1" dirty="0" smtClean="0">
              <a:solidFill>
                <a:srgbClr val="0000CC"/>
              </a:solidFill>
              <a:latin typeface="Book Antiqua" pitchFamily="18" charset="0"/>
            </a:endParaRPr>
          </a:p>
          <a:p>
            <a:pPr marL="342900" indent="-342900" algn="just">
              <a:buFont typeface="+mj-lt"/>
              <a:buAutoNum type="arabicPeriod"/>
            </a:pPr>
            <a:endParaRPr lang="en-US" sz="1000" dirty="0" smtClean="0">
              <a:solidFill>
                <a:srgbClr val="FF0000"/>
              </a:solidFill>
              <a:latin typeface="Book Antiqua" pitchFamily="18" charset="0"/>
            </a:endParaRPr>
          </a:p>
        </p:txBody>
      </p:sp>
    </p:spTree>
    <p:extLst>
      <p:ext uri="{BB962C8B-B14F-4D97-AF65-F5344CB8AC3E}">
        <p14:creationId xmlns:p14="http://schemas.microsoft.com/office/powerpoint/2010/main" xmlns="" val="2803329588"/>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3682" y="612845"/>
            <a:ext cx="8333510" cy="6247864"/>
          </a:xfrm>
          <a:prstGeom prst="rect">
            <a:avLst/>
          </a:prstGeom>
        </p:spPr>
        <p:txBody>
          <a:bodyPr wrap="square">
            <a:spAutoFit/>
          </a:bodyPr>
          <a:lstStyle/>
          <a:p>
            <a:pPr algn="ctr"/>
            <a:r>
              <a:rPr lang="en-US" sz="2400" b="1" dirty="0" smtClean="0"/>
              <a:t>Support QPM through Establishment of Seed / </a:t>
            </a:r>
            <a:r>
              <a:rPr lang="en-US" sz="2400" b="1" dirty="0" err="1" smtClean="0"/>
              <a:t>Germplasm</a:t>
            </a:r>
            <a:r>
              <a:rPr lang="en-US" sz="2400" b="1" dirty="0" smtClean="0"/>
              <a:t> Centers/ Nurseries</a:t>
            </a:r>
          </a:p>
          <a:p>
            <a:pPr marL="342900" indent="-342900" algn="just">
              <a:buFont typeface="+mj-lt"/>
              <a:buAutoNum type="arabicPeriod"/>
            </a:pPr>
            <a:r>
              <a:rPr lang="en-US" b="1" dirty="0" smtClean="0">
                <a:solidFill>
                  <a:srgbClr val="0000CC"/>
                </a:solidFill>
                <a:latin typeface="Arial" pitchFamily="34" charset="0"/>
                <a:cs typeface="Arial" pitchFamily="34" charset="0"/>
              </a:rPr>
              <a:t>To establish Seed </a:t>
            </a:r>
            <a:r>
              <a:rPr lang="en-US" b="1" dirty="0" err="1" smtClean="0">
                <a:solidFill>
                  <a:srgbClr val="0000CC"/>
                </a:solidFill>
                <a:latin typeface="Arial" pitchFamily="34" charset="0"/>
                <a:cs typeface="Arial" pitchFamily="34" charset="0"/>
              </a:rPr>
              <a:t>Centres</a:t>
            </a:r>
            <a:r>
              <a:rPr lang="en-US" b="1" dirty="0" smtClean="0">
                <a:solidFill>
                  <a:srgbClr val="0000CC"/>
                </a:solidFill>
                <a:latin typeface="Arial" pitchFamily="34" charset="0"/>
                <a:cs typeface="Arial" pitchFamily="34" charset="0"/>
              </a:rPr>
              <a:t> with Research Wing of State Forest Departments/Research </a:t>
            </a:r>
            <a:r>
              <a:rPr lang="en-US" b="1" dirty="0" err="1" smtClean="0">
                <a:solidFill>
                  <a:srgbClr val="0000CC"/>
                </a:solidFill>
                <a:latin typeface="Arial" pitchFamily="34" charset="0"/>
                <a:cs typeface="Arial" pitchFamily="34" charset="0"/>
              </a:rPr>
              <a:t>Organisations</a:t>
            </a:r>
            <a:r>
              <a:rPr lang="en-US" b="1" dirty="0" smtClean="0">
                <a:solidFill>
                  <a:srgbClr val="0000CC"/>
                </a:solidFill>
                <a:latin typeface="Arial" pitchFamily="34" charset="0"/>
                <a:cs typeface="Arial" pitchFamily="34" charset="0"/>
              </a:rPr>
              <a:t>/State Agriculture Universities, to stock and supply certified </a:t>
            </a:r>
            <a:r>
              <a:rPr lang="en-US" b="1" dirty="0" err="1" smtClean="0">
                <a:solidFill>
                  <a:srgbClr val="0000CC"/>
                </a:solidFill>
                <a:latin typeface="Arial" pitchFamily="34" charset="0"/>
                <a:cs typeface="Arial" pitchFamily="34" charset="0"/>
              </a:rPr>
              <a:t>germplasm</a:t>
            </a:r>
            <a:r>
              <a:rPr lang="en-US" b="1" dirty="0" smtClean="0">
                <a:solidFill>
                  <a:srgbClr val="0000CC"/>
                </a:solidFill>
                <a:latin typeface="Arial" pitchFamily="34" charset="0"/>
                <a:cs typeface="Arial" pitchFamily="34" charset="0"/>
              </a:rPr>
              <a:t> of priority medicinal plant species for cultivation. </a:t>
            </a:r>
          </a:p>
          <a:p>
            <a:pPr marL="342900" indent="-342900" algn="just">
              <a:buFont typeface="+mj-lt"/>
              <a:buAutoNum type="arabicPeriod"/>
            </a:pPr>
            <a:endParaRPr lang="en-US" dirty="0" smtClean="0">
              <a:latin typeface="Arial" pitchFamily="34" charset="0"/>
              <a:cs typeface="Arial" pitchFamily="34" charset="0"/>
            </a:endParaRPr>
          </a:p>
          <a:p>
            <a:pPr marL="342900" indent="-342900" algn="just">
              <a:buFont typeface="+mj-lt"/>
              <a:buAutoNum type="arabicPeriod"/>
            </a:pPr>
            <a:r>
              <a:rPr lang="en-US" b="1" dirty="0" smtClean="0">
                <a:solidFill>
                  <a:srgbClr val="FF0000"/>
                </a:solidFill>
                <a:latin typeface="Arial" pitchFamily="34" charset="0"/>
                <a:cs typeface="Arial" pitchFamily="34" charset="0"/>
              </a:rPr>
              <a:t>Production and supply of seeds and quality planting material through NGOs and </a:t>
            </a:r>
            <a:r>
              <a:rPr lang="en-US" b="1" dirty="0" err="1" smtClean="0">
                <a:solidFill>
                  <a:srgbClr val="FF0000"/>
                </a:solidFill>
                <a:latin typeface="Arial" pitchFamily="34" charset="0"/>
                <a:cs typeface="Arial" pitchFamily="34" charset="0"/>
              </a:rPr>
              <a:t>Corporates</a:t>
            </a:r>
            <a:r>
              <a:rPr lang="en-US" b="1" dirty="0" smtClean="0">
                <a:solidFill>
                  <a:srgbClr val="FF0000"/>
                </a:solidFill>
                <a:latin typeface="Arial" pitchFamily="34" charset="0"/>
                <a:cs typeface="Arial" pitchFamily="34" charset="0"/>
              </a:rPr>
              <a:t> will also be permitted provided the quality can be certified through an accredited certification agency/lab (AYUSH/NABL). </a:t>
            </a:r>
          </a:p>
          <a:p>
            <a:pPr marL="342900" indent="-342900" algn="just"/>
            <a:endParaRPr lang="en-US" sz="2200" b="1" dirty="0" smtClean="0">
              <a:latin typeface="Arial" pitchFamily="34" charset="0"/>
              <a:cs typeface="Arial" pitchFamily="34" charset="0"/>
            </a:endParaRPr>
          </a:p>
          <a:p>
            <a:pPr marL="342900" indent="-342900" algn="just"/>
            <a:r>
              <a:rPr lang="en-US" sz="2200" b="1" dirty="0" smtClean="0">
                <a:latin typeface="Arial" pitchFamily="34" charset="0"/>
                <a:cs typeface="Arial" pitchFamily="34" charset="0"/>
              </a:rPr>
              <a:t>Norms of assistance for nurseries and cultivation</a:t>
            </a:r>
          </a:p>
          <a:p>
            <a:pPr marL="342900" indent="-342900" algn="just"/>
            <a:endParaRPr lang="en-US" sz="2000" b="1" dirty="0" smtClean="0">
              <a:latin typeface="Arial" pitchFamily="34" charset="0"/>
              <a:cs typeface="Arial" pitchFamily="34" charset="0"/>
            </a:endParaRPr>
          </a:p>
          <a:p>
            <a:pPr marL="400050" indent="-400050">
              <a:buFont typeface="Wingdings" pitchFamily="2" charset="2"/>
              <a:buChar char="q"/>
            </a:pPr>
            <a:r>
              <a:rPr lang="en-US" dirty="0" smtClean="0">
                <a:solidFill>
                  <a:srgbClr val="0000CC"/>
                </a:solidFill>
                <a:latin typeface="Arial" pitchFamily="34" charset="0"/>
                <a:cs typeface="Arial" pitchFamily="34" charset="0"/>
              </a:rPr>
              <a:t>Model nursery (4 ha.) Rs. 25 </a:t>
            </a:r>
            <a:r>
              <a:rPr lang="en-US" dirty="0" err="1" smtClean="0">
                <a:solidFill>
                  <a:srgbClr val="0000CC"/>
                </a:solidFill>
                <a:latin typeface="Arial" pitchFamily="34" charset="0"/>
                <a:cs typeface="Arial" pitchFamily="34" charset="0"/>
              </a:rPr>
              <a:t>lakh</a:t>
            </a:r>
            <a:r>
              <a:rPr lang="en-US" dirty="0" smtClean="0">
                <a:solidFill>
                  <a:srgbClr val="0000CC"/>
                </a:solidFill>
                <a:latin typeface="Arial" pitchFamily="34" charset="0"/>
                <a:cs typeface="Arial" pitchFamily="34" charset="0"/>
              </a:rPr>
              <a:t> Maximum of Rs. 25.00 </a:t>
            </a:r>
            <a:r>
              <a:rPr lang="en-US" dirty="0" err="1" smtClean="0">
                <a:solidFill>
                  <a:srgbClr val="0000CC"/>
                </a:solidFill>
                <a:latin typeface="Arial" pitchFamily="34" charset="0"/>
                <a:cs typeface="Arial" pitchFamily="34" charset="0"/>
              </a:rPr>
              <a:t>lakhs</a:t>
            </a:r>
            <a:r>
              <a:rPr lang="en-US" dirty="0" smtClean="0">
                <a:solidFill>
                  <a:srgbClr val="0000CC"/>
                </a:solidFill>
                <a:latin typeface="Arial" pitchFamily="34" charset="0"/>
                <a:cs typeface="Arial" pitchFamily="34" charset="0"/>
              </a:rPr>
              <a:t> (50% of the cost limited  in </a:t>
            </a:r>
            <a:r>
              <a:rPr lang="en-US" b="1" dirty="0" smtClean="0">
                <a:latin typeface="Arial" pitchFamily="34" charset="0"/>
                <a:cs typeface="Arial" pitchFamily="34" charset="0"/>
              </a:rPr>
              <a:t>Private Sector </a:t>
            </a:r>
            <a:r>
              <a:rPr lang="en-US" dirty="0" smtClean="0">
                <a:solidFill>
                  <a:srgbClr val="0000CC"/>
                </a:solidFill>
                <a:latin typeface="Arial" pitchFamily="34" charset="0"/>
                <a:cs typeface="Arial" pitchFamily="34" charset="0"/>
              </a:rPr>
              <a:t>)</a:t>
            </a:r>
          </a:p>
          <a:p>
            <a:pPr marL="400050" indent="-400050">
              <a:buFont typeface="Wingdings" pitchFamily="2" charset="2"/>
              <a:buChar char="q"/>
            </a:pPr>
            <a:endParaRPr lang="en-US" dirty="0" smtClean="0">
              <a:solidFill>
                <a:srgbClr val="0000CC"/>
              </a:solidFill>
              <a:latin typeface="Arial" pitchFamily="34" charset="0"/>
              <a:cs typeface="Arial" pitchFamily="34" charset="0"/>
            </a:endParaRPr>
          </a:p>
          <a:p>
            <a:pPr marL="400050" indent="-400050">
              <a:buFont typeface="Wingdings" pitchFamily="2" charset="2"/>
              <a:buChar char="q"/>
            </a:pPr>
            <a:r>
              <a:rPr lang="en-US" dirty="0" smtClean="0">
                <a:solidFill>
                  <a:srgbClr val="0000CC"/>
                </a:solidFill>
                <a:latin typeface="Arial" pitchFamily="34" charset="0"/>
                <a:cs typeface="Arial" pitchFamily="34" charset="0"/>
              </a:rPr>
              <a:t> Small Nursery (1 ha.) Rs. 6.25 </a:t>
            </a:r>
            <a:r>
              <a:rPr lang="en-US" dirty="0" err="1" smtClean="0">
                <a:solidFill>
                  <a:srgbClr val="0000CC"/>
                </a:solidFill>
                <a:latin typeface="Arial" pitchFamily="34" charset="0"/>
                <a:cs typeface="Arial" pitchFamily="34" charset="0"/>
              </a:rPr>
              <a:t>lakh</a:t>
            </a:r>
            <a:r>
              <a:rPr lang="en-US" dirty="0" smtClean="0">
                <a:solidFill>
                  <a:srgbClr val="0000CC"/>
                </a:solidFill>
                <a:latin typeface="Arial" pitchFamily="34" charset="0"/>
                <a:cs typeface="Arial" pitchFamily="34" charset="0"/>
              </a:rPr>
              <a:t> Maximum of Rs.6.25 </a:t>
            </a:r>
            <a:r>
              <a:rPr lang="en-US" dirty="0" err="1" smtClean="0">
                <a:solidFill>
                  <a:srgbClr val="0000CC"/>
                </a:solidFill>
                <a:latin typeface="Arial" pitchFamily="34" charset="0"/>
                <a:cs typeface="Arial" pitchFamily="34" charset="0"/>
              </a:rPr>
              <a:t>lakhs</a:t>
            </a:r>
            <a:r>
              <a:rPr lang="en-US" dirty="0" smtClean="0">
                <a:solidFill>
                  <a:srgbClr val="0000CC"/>
                </a:solidFill>
                <a:latin typeface="Arial" pitchFamily="34" charset="0"/>
                <a:cs typeface="Arial" pitchFamily="34" charset="0"/>
              </a:rPr>
              <a:t> (50% of the    cost limited  in </a:t>
            </a:r>
            <a:r>
              <a:rPr lang="en-US" b="1" dirty="0" smtClean="0">
                <a:latin typeface="Arial" pitchFamily="34" charset="0"/>
                <a:cs typeface="Arial" pitchFamily="34" charset="0"/>
              </a:rPr>
              <a:t>Private Sector </a:t>
            </a:r>
            <a:r>
              <a:rPr lang="en-US" dirty="0" smtClean="0">
                <a:solidFill>
                  <a:srgbClr val="0000CC"/>
                </a:solidFill>
                <a:latin typeface="Arial" pitchFamily="34" charset="0"/>
                <a:cs typeface="Arial" pitchFamily="34" charset="0"/>
              </a:rPr>
              <a:t>)</a:t>
            </a:r>
          </a:p>
          <a:p>
            <a:endParaRPr lang="en-US" dirty="0" smtClean="0">
              <a:solidFill>
                <a:srgbClr val="0000CC"/>
              </a:solidFill>
              <a:latin typeface="Book Antiqua" pitchFamily="18" charset="0"/>
            </a:endParaRPr>
          </a:p>
          <a:p>
            <a:pPr marL="342900" indent="-342900" algn="just"/>
            <a:endParaRPr lang="en-US" b="1" dirty="0" smtClean="0">
              <a:solidFill>
                <a:srgbClr val="FF0000"/>
              </a:solidFill>
            </a:endParaRPr>
          </a:p>
        </p:txBody>
      </p:sp>
    </p:spTree>
    <p:extLst>
      <p:ext uri="{BB962C8B-B14F-4D97-AF65-F5344CB8AC3E}">
        <p14:creationId xmlns:p14="http://schemas.microsoft.com/office/powerpoint/2010/main" xmlns="" val="2803329588"/>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808" y="0"/>
            <a:ext cx="8250382" cy="681326"/>
          </a:xfrm>
        </p:spPr>
        <p:txBody>
          <a:bodyPr>
            <a:noAutofit/>
          </a:bodyPr>
          <a:lstStyle/>
          <a:p>
            <a:pPr algn="ctr"/>
            <a:r>
              <a:rPr lang="en-US" sz="2000" b="1" dirty="0" smtClean="0">
                <a:solidFill>
                  <a:srgbClr val="0000CC"/>
                </a:solidFill>
                <a:latin typeface="Book Antiqua" pitchFamily="18" charset="0"/>
              </a:rPr>
              <a:t>Support for Medicinal Plant Processing and Post Harvest Management  including Marketing</a:t>
            </a:r>
            <a:endParaRPr lang="en-US" sz="2000" b="1" dirty="0">
              <a:solidFill>
                <a:srgbClr val="0000CC"/>
              </a:solidFill>
              <a:latin typeface="Book Antiqua" pitchFamily="18" charset="0"/>
            </a:endParaRPr>
          </a:p>
        </p:txBody>
      </p:sp>
      <p:sp>
        <p:nvSpPr>
          <p:cNvPr id="3" name="Content Placeholder 2"/>
          <p:cNvSpPr>
            <a:spLocks noGrp="1"/>
          </p:cNvSpPr>
          <p:nvPr>
            <p:ph sz="quarter" idx="1"/>
          </p:nvPr>
        </p:nvSpPr>
        <p:spPr>
          <a:xfrm>
            <a:off x="0" y="692728"/>
            <a:ext cx="9144000" cy="5971308"/>
          </a:xfrm>
        </p:spPr>
        <p:txBody>
          <a:bodyPr>
            <a:noAutofit/>
          </a:bodyPr>
          <a:lstStyle/>
          <a:p>
            <a:pPr algn="just">
              <a:spcBef>
                <a:spcPts val="0"/>
              </a:spcBef>
            </a:pPr>
            <a:r>
              <a:rPr lang="en-US" sz="2000" b="1" dirty="0" smtClean="0">
                <a:solidFill>
                  <a:srgbClr val="FF0000"/>
                </a:solidFill>
                <a:latin typeface="Book Antiqua" pitchFamily="18" charset="0"/>
              </a:rPr>
              <a:t>Drying yards and Storage </a:t>
            </a:r>
            <a:r>
              <a:rPr lang="en-US" sz="2000" b="1" dirty="0" err="1" smtClean="0">
                <a:solidFill>
                  <a:srgbClr val="FF0000"/>
                </a:solidFill>
                <a:latin typeface="Book Antiqua" pitchFamily="18" charset="0"/>
              </a:rPr>
              <a:t>godowns</a:t>
            </a:r>
            <a:r>
              <a:rPr lang="en-US" sz="2000" b="1" dirty="0" smtClean="0">
                <a:solidFill>
                  <a:srgbClr val="FF0000"/>
                </a:solidFill>
                <a:latin typeface="Book Antiqua" pitchFamily="18" charset="0"/>
              </a:rPr>
              <a:t>:</a:t>
            </a:r>
            <a:r>
              <a:rPr lang="en-US" sz="2000" dirty="0" smtClean="0">
                <a:solidFill>
                  <a:srgbClr val="FF0000"/>
                </a:solidFill>
                <a:latin typeface="Book Antiqua" pitchFamily="18" charset="0"/>
              </a:rPr>
              <a:t> </a:t>
            </a:r>
            <a:r>
              <a:rPr lang="en-US" sz="2000" dirty="0" smtClean="0">
                <a:latin typeface="Book Antiqua" pitchFamily="18" charset="0"/>
              </a:rPr>
              <a:t>Rs. 10 </a:t>
            </a:r>
            <a:r>
              <a:rPr lang="en-US" sz="2000" dirty="0" err="1" smtClean="0">
                <a:latin typeface="Book Antiqua" pitchFamily="18" charset="0"/>
              </a:rPr>
              <a:t>lakhs</a:t>
            </a:r>
            <a:r>
              <a:rPr lang="en-US" sz="2000" dirty="0" smtClean="0">
                <a:latin typeface="Book Antiqua" pitchFamily="18" charset="0"/>
              </a:rPr>
              <a:t> each for constructing drying sheds and storage go-downs.</a:t>
            </a:r>
            <a:endParaRPr lang="en-US" sz="2000" b="1" dirty="0" smtClean="0">
              <a:latin typeface="Book Antiqua" pitchFamily="18" charset="0"/>
            </a:endParaRPr>
          </a:p>
          <a:p>
            <a:pPr algn="just">
              <a:spcBef>
                <a:spcPts val="0"/>
              </a:spcBef>
            </a:pPr>
            <a:r>
              <a:rPr lang="en-US" sz="2000" b="1" dirty="0" smtClean="0">
                <a:solidFill>
                  <a:srgbClr val="FF0000"/>
                </a:solidFill>
                <a:latin typeface="Book Antiqua" pitchFamily="18" charset="0"/>
              </a:rPr>
              <a:t>Processing unit:</a:t>
            </a:r>
            <a:r>
              <a:rPr lang="en-US" sz="2000" dirty="0" smtClean="0">
                <a:solidFill>
                  <a:srgbClr val="FF0000"/>
                </a:solidFill>
                <a:latin typeface="Book Antiqua" pitchFamily="18" charset="0"/>
              </a:rPr>
              <a:t> </a:t>
            </a:r>
            <a:r>
              <a:rPr lang="en-US" sz="2000" dirty="0" smtClean="0">
                <a:latin typeface="Book Antiqua" pitchFamily="18" charset="0"/>
              </a:rPr>
              <a:t>The processing unit should preferably be set up within the</a:t>
            </a:r>
          </a:p>
          <a:p>
            <a:pPr algn="just">
              <a:spcBef>
                <a:spcPts val="0"/>
              </a:spcBef>
              <a:buNone/>
            </a:pPr>
            <a:r>
              <a:rPr lang="en-US" sz="2000" dirty="0" smtClean="0">
                <a:latin typeface="Book Antiqua" pitchFamily="18" charset="0"/>
              </a:rPr>
              <a:t>	existing industrial estates, which have the necessary infrastructure of power, road network and linkages with rail head/sea ports.</a:t>
            </a:r>
            <a:endParaRPr lang="en-US" sz="2000" b="1" dirty="0" smtClean="0">
              <a:latin typeface="Book Antiqua" pitchFamily="18" charset="0"/>
            </a:endParaRPr>
          </a:p>
          <a:p>
            <a:pPr algn="just"/>
            <a:r>
              <a:rPr lang="en-US" sz="2000" b="1" dirty="0" smtClean="0">
                <a:solidFill>
                  <a:srgbClr val="FF0000"/>
                </a:solidFill>
                <a:latin typeface="Book Antiqua" pitchFamily="18" charset="0"/>
              </a:rPr>
              <a:t>Quality testing of raw material:-</a:t>
            </a:r>
            <a:r>
              <a:rPr lang="en-US" sz="2000" b="1" dirty="0" smtClean="0">
                <a:latin typeface="Book Antiqua" pitchFamily="18" charset="0"/>
              </a:rPr>
              <a:t> </a:t>
            </a:r>
            <a:r>
              <a:rPr lang="en-US" sz="2000" dirty="0" smtClean="0">
                <a:solidFill>
                  <a:srgbClr val="3333FF"/>
                </a:solidFill>
                <a:latin typeface="Book Antiqua" pitchFamily="18" charset="0"/>
              </a:rPr>
              <a:t>Financial assistance @ 30% of the project cost subject to a maximum of Rs. 30 </a:t>
            </a:r>
            <a:r>
              <a:rPr lang="en-US" sz="2000" dirty="0" err="1" smtClean="0">
                <a:solidFill>
                  <a:srgbClr val="3333FF"/>
                </a:solidFill>
                <a:latin typeface="Book Antiqua" pitchFamily="18" charset="0"/>
              </a:rPr>
              <a:t>lakhs</a:t>
            </a:r>
            <a:r>
              <a:rPr lang="en-US" sz="2000" dirty="0" smtClean="0">
                <a:solidFill>
                  <a:srgbClr val="3333FF"/>
                </a:solidFill>
                <a:latin typeface="Book Antiqua" pitchFamily="18" charset="0"/>
              </a:rPr>
              <a:t> will be admissible for setting up of quality test labs for testing of raw material and value added products in a PPP mode. </a:t>
            </a:r>
          </a:p>
          <a:p>
            <a:pPr marL="400050" indent="-400050" algn="just"/>
            <a:r>
              <a:rPr lang="en-US" sz="2000" b="1" dirty="0" smtClean="0">
                <a:solidFill>
                  <a:srgbClr val="FF0000"/>
                </a:solidFill>
                <a:latin typeface="Book Antiqua" pitchFamily="18" charset="0"/>
              </a:rPr>
              <a:t>Quality Testing:- </a:t>
            </a:r>
            <a:r>
              <a:rPr lang="en-US" sz="2000" dirty="0" smtClean="0">
                <a:latin typeface="Book Antiqua" pitchFamily="18" charset="0"/>
              </a:rPr>
              <a:t>The growers will be entitled to 50% of the testing charges subject to a maximum of Rs. 5000 if the herbs/medicinal plants are tested in AYUSH/NABL accredited Laboratories. </a:t>
            </a:r>
          </a:p>
          <a:p>
            <a:pPr marL="400050" indent="-400050" algn="just"/>
            <a:r>
              <a:rPr lang="en-US" sz="2000" b="1" dirty="0" smtClean="0">
                <a:solidFill>
                  <a:srgbClr val="FF0000"/>
                </a:solidFill>
                <a:latin typeface="Book Antiqua" pitchFamily="18" charset="0"/>
              </a:rPr>
              <a:t>Certification:- </a:t>
            </a:r>
            <a:r>
              <a:rPr lang="en-US" sz="2000" b="1" dirty="0" smtClean="0">
                <a:solidFill>
                  <a:srgbClr val="3333FF"/>
                </a:solidFill>
                <a:latin typeface="Book Antiqua" pitchFamily="18" charset="0"/>
              </a:rPr>
              <a:t>The certification charges will be admissible on a group basis to the limit of Rs. 5 </a:t>
            </a:r>
            <a:r>
              <a:rPr lang="en-US" sz="2000" b="1" dirty="0" err="1" smtClean="0">
                <a:solidFill>
                  <a:srgbClr val="3333FF"/>
                </a:solidFill>
                <a:latin typeface="Book Antiqua" pitchFamily="18" charset="0"/>
              </a:rPr>
              <a:t>lakhs</a:t>
            </a:r>
            <a:r>
              <a:rPr lang="en-US" sz="2000" b="1" dirty="0" smtClean="0">
                <a:solidFill>
                  <a:srgbClr val="3333FF"/>
                </a:solidFill>
                <a:latin typeface="Book Antiqua" pitchFamily="18" charset="0"/>
              </a:rPr>
              <a:t> for 50 hectares of cultivation in groups/clusters</a:t>
            </a:r>
            <a:r>
              <a:rPr lang="en-US" sz="2000" b="1" dirty="0" smtClean="0">
                <a:solidFill>
                  <a:srgbClr val="008000"/>
                </a:solidFill>
                <a:latin typeface="Book Antiqua" pitchFamily="18" charset="0"/>
              </a:rPr>
              <a:t>.</a:t>
            </a:r>
          </a:p>
          <a:p>
            <a:pPr marL="400050" indent="-400050" algn="just"/>
            <a:r>
              <a:rPr lang="en-US" sz="2000" b="1" dirty="0" smtClean="0">
                <a:solidFill>
                  <a:srgbClr val="FF0000"/>
                </a:solidFill>
                <a:latin typeface="Book Antiqua" pitchFamily="18" charset="0"/>
              </a:rPr>
              <a:t>Crop Insurance:- </a:t>
            </a:r>
            <a:r>
              <a:rPr lang="en-US" sz="2000" b="1" dirty="0" smtClean="0">
                <a:solidFill>
                  <a:srgbClr val="3333FF"/>
                </a:solidFill>
                <a:latin typeface="Book Antiqua" pitchFamily="18" charset="0"/>
              </a:rPr>
              <a:t>Medicinal plants are a new activity under farming and, therefore, farmers need to be covered with crop insurance.</a:t>
            </a:r>
            <a:r>
              <a:rPr lang="en-US" sz="2000" b="1" dirty="0" smtClean="0">
                <a:solidFill>
                  <a:srgbClr val="008000"/>
                </a:solidFill>
                <a:latin typeface="Book Antiqua" pitchFamily="18" charset="0"/>
              </a:rPr>
              <a:t> </a:t>
            </a:r>
            <a:r>
              <a:rPr lang="en-US" sz="2000" b="1" dirty="0" smtClean="0">
                <a:solidFill>
                  <a:schemeClr val="tx1">
                    <a:lumMod val="95000"/>
                    <a:lumOff val="5000"/>
                  </a:schemeClr>
                </a:solidFill>
                <a:latin typeface="Book Antiqua" pitchFamily="18" charset="0"/>
              </a:rPr>
              <a:t>This component seeks to provide assistance towards payment of 50% of the premium for particular crop. </a:t>
            </a:r>
          </a:p>
          <a:p>
            <a:endParaRPr lang="en-US" sz="2000" dirty="0" smtClean="0">
              <a:latin typeface="Book Antiqua" pitchFamily="18" charset="0"/>
            </a:endParaRPr>
          </a:p>
          <a:p>
            <a:pPr marL="522287">
              <a:buAutoNum type="arabicPeriod"/>
            </a:pPr>
            <a:endParaRPr lang="en-US" sz="2000" b="1" dirty="0" smtClean="0">
              <a:latin typeface="Book Antiqua" pitchFamily="18" charset="0"/>
            </a:endParaRPr>
          </a:p>
          <a:p>
            <a:pPr>
              <a:buNone/>
            </a:pPr>
            <a:r>
              <a:rPr lang="en-US" sz="2000" dirty="0" smtClean="0">
                <a:latin typeface="Book Antiqua" pitchFamily="18" charset="0"/>
              </a:rPr>
              <a:t>	</a:t>
            </a:r>
            <a:endParaRPr lang="en-US" sz="2000" b="1" dirty="0">
              <a:solidFill>
                <a:srgbClr val="008000"/>
              </a:solidFill>
              <a:latin typeface="Book Antiqua"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sp>
        <p:nvSpPr>
          <p:cNvPr id="9218" name="Title 1"/>
          <p:cNvSpPr>
            <a:spLocks noGrp="1"/>
          </p:cNvSpPr>
          <p:nvPr>
            <p:ph type="title"/>
          </p:nvPr>
        </p:nvSpPr>
        <p:spPr>
          <a:xfrm>
            <a:off x="0" y="-152400"/>
            <a:ext cx="9144000" cy="1143000"/>
          </a:xfrm>
        </p:spPr>
        <p:txBody>
          <a:bodyPr rtlCol="0">
            <a:normAutofit/>
          </a:bodyPr>
          <a:lstStyle/>
          <a:p>
            <a:pPr eaLnBrk="1" fontAlgn="auto" hangingPunct="1">
              <a:spcAft>
                <a:spcPts val="0"/>
              </a:spcAft>
              <a:defRPr/>
            </a:pPr>
            <a:r>
              <a:rPr lang="en-US" sz="3200" b="1" dirty="0" smtClean="0">
                <a:solidFill>
                  <a:srgbClr val="FF0000"/>
                </a:solidFill>
                <a:latin typeface="+mn-lt"/>
              </a:rPr>
              <a:t>STATUS OF MEDICINAL PLANTS IN INDIA</a:t>
            </a:r>
          </a:p>
        </p:txBody>
      </p:sp>
      <p:sp>
        <p:nvSpPr>
          <p:cNvPr id="9219" name="Rectangle 5"/>
          <p:cNvSpPr>
            <a:spLocks noChangeArrowheads="1"/>
          </p:cNvSpPr>
          <p:nvPr/>
        </p:nvSpPr>
        <p:spPr bwMode="auto">
          <a:xfrm>
            <a:off x="0" y="1143000"/>
            <a:ext cx="4495800" cy="5334000"/>
          </a:xfrm>
          <a:prstGeom prst="rect">
            <a:avLst/>
          </a:prstGeom>
          <a:noFill/>
          <a:ln w="9525">
            <a:noFill/>
            <a:miter lim="800000"/>
            <a:headEnd/>
            <a:tailEnd/>
          </a:ln>
        </p:spPr>
        <p:txBody>
          <a:bodyPr/>
          <a:lstStyle/>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20  Agro-Ecological zones.</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One of 17 mega biodiversity countries.</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7 % of world biodiversity.</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17-18,000 flowering plant </a:t>
            </a:r>
            <a:r>
              <a:rPr lang="en-US" sz="2000" dirty="0" err="1">
                <a:solidFill>
                  <a:srgbClr val="0000FF"/>
                </a:solidFill>
                <a:latin typeface="+mn-lt"/>
              </a:rPr>
              <a:t>sps</a:t>
            </a:r>
            <a:r>
              <a:rPr lang="en-US" sz="2000" dirty="0">
                <a:solidFill>
                  <a:srgbClr val="0000FF"/>
                </a:solidFill>
                <a:latin typeface="+mn-lt"/>
              </a:rPr>
              <a:t>.  </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About 6,000-7,000 spp. used in ISM &amp; Folk medicines.</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960 species in trade of which 178 with consumption &gt; 100 MT.</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19% of species in high demand sourced through cultivation (coverage 0.3 million ha.)</a:t>
            </a:r>
          </a:p>
          <a:p>
            <a:pPr marL="342900" indent="-342900" algn="just">
              <a:lnSpc>
                <a:spcPct val="90000"/>
              </a:lnSpc>
              <a:spcBef>
                <a:spcPct val="20000"/>
              </a:spcBef>
              <a:buClr>
                <a:srgbClr val="0000FF"/>
              </a:buClr>
              <a:buFont typeface="Arial" charset="0"/>
              <a:buChar char="•"/>
              <a:defRPr/>
            </a:pPr>
            <a:r>
              <a:rPr lang="en-US" sz="2000" dirty="0">
                <a:solidFill>
                  <a:srgbClr val="0000FF"/>
                </a:solidFill>
                <a:latin typeface="+mn-lt"/>
              </a:rPr>
              <a:t>Large network of institutions/Universities involved in medicinal plants R&amp;D.</a:t>
            </a:r>
          </a:p>
        </p:txBody>
      </p:sp>
      <p:sp>
        <p:nvSpPr>
          <p:cNvPr id="5125" name="Text Box 5"/>
          <p:cNvSpPr txBox="1">
            <a:spLocks noChangeArrowheads="1"/>
          </p:cNvSpPr>
          <p:nvPr/>
        </p:nvSpPr>
        <p:spPr bwMode="auto">
          <a:xfrm>
            <a:off x="7315200" y="6172200"/>
            <a:ext cx="609600" cy="369888"/>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C000"/>
                </a:solidFill>
              </a:rPr>
              <a:t>3</a:t>
            </a:r>
          </a:p>
        </p:txBody>
      </p:sp>
      <p:pic>
        <p:nvPicPr>
          <p:cNvPr id="5126" name="Picture 5" descr="agroecological regions.JPG"/>
          <p:cNvPicPr>
            <a:picLocks noChangeAspect="1"/>
          </p:cNvPicPr>
          <p:nvPr/>
        </p:nvPicPr>
        <p:blipFill>
          <a:blip r:embed="rId3" cstate="print"/>
          <a:srcRect/>
          <a:stretch>
            <a:fillRect/>
          </a:stretch>
        </p:blipFill>
        <p:spPr bwMode="auto">
          <a:xfrm>
            <a:off x="4572000" y="1524000"/>
            <a:ext cx="4343400" cy="43434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127365" y="627017"/>
          <a:ext cx="8866414" cy="6109064"/>
        </p:xfrm>
        <a:graphic>
          <a:graphicData uri="http://schemas.openxmlformats.org/drawingml/2006/table">
            <a:tbl>
              <a:tblPr firstRow="1" bandRow="1">
                <a:tableStyleId>{5C22544A-7EE6-4342-B048-85BDC9FD1C3A}</a:tableStyleId>
              </a:tblPr>
              <a:tblGrid>
                <a:gridCol w="2018546"/>
                <a:gridCol w="2426089"/>
                <a:gridCol w="152400"/>
                <a:gridCol w="4269379"/>
              </a:tblGrid>
              <a:tr h="287385">
                <a:tc>
                  <a:txBody>
                    <a:bodyPr/>
                    <a:lstStyle/>
                    <a:p>
                      <a:r>
                        <a:rPr lang="en-US" sz="1800" b="1" kern="1200" baseline="0" dirty="0" err="1" smtClean="0">
                          <a:solidFill>
                            <a:schemeClr val="tx1"/>
                          </a:solidFill>
                          <a:latin typeface="+mn-lt"/>
                          <a:ea typeface="+mn-ea"/>
                          <a:cs typeface="+mn-cs"/>
                        </a:rPr>
                        <a:t>Programmes</a:t>
                      </a:r>
                      <a:endParaRPr lang="en-US" sz="1800" b="1" kern="1200" baseline="0" dirty="0" smtClean="0">
                        <a:solidFill>
                          <a:schemeClr val="tx1"/>
                        </a:solidFill>
                        <a:latin typeface="+mn-lt"/>
                        <a:ea typeface="+mn-ea"/>
                        <a:cs typeface="+mn-cs"/>
                      </a:endParaRPr>
                    </a:p>
                  </a:txBody>
                  <a:tcPr marL="68580" marR="68580"/>
                </a:tc>
                <a:tc gridSpan="2">
                  <a:txBody>
                    <a:bodyPr/>
                    <a:lstStyle/>
                    <a:p>
                      <a:r>
                        <a:rPr lang="en-US" sz="1800" b="1" kern="1200" baseline="0" dirty="0" smtClean="0">
                          <a:solidFill>
                            <a:schemeClr val="tx1"/>
                          </a:solidFill>
                          <a:latin typeface="+mn-lt"/>
                          <a:ea typeface="+mn-ea"/>
                          <a:cs typeface="+mn-cs"/>
                        </a:rPr>
                        <a:t>Estimated Cost </a:t>
                      </a:r>
                      <a:endParaRPr lang="en-US" sz="1800" b="1" dirty="0">
                        <a:solidFill>
                          <a:schemeClr val="tx1"/>
                        </a:solidFill>
                      </a:endParaRPr>
                    </a:p>
                  </a:txBody>
                  <a:tcPr marL="68580" marR="68580"/>
                </a:tc>
                <a:tc hMerge="1">
                  <a:txBody>
                    <a:bodyPr/>
                    <a:lstStyle/>
                    <a:p>
                      <a:endParaRPr lang="en-US"/>
                    </a:p>
                  </a:txBody>
                  <a:tcPr/>
                </a:tc>
                <a:tc>
                  <a:txBody>
                    <a:bodyPr/>
                    <a:lstStyle/>
                    <a:p>
                      <a:r>
                        <a:rPr lang="en-US" sz="1800" b="1" kern="1200" baseline="0" dirty="0" smtClean="0">
                          <a:solidFill>
                            <a:schemeClr val="tx1"/>
                          </a:solidFill>
                          <a:latin typeface="+mn-lt"/>
                          <a:ea typeface="+mn-ea"/>
                          <a:cs typeface="+mn-cs"/>
                        </a:rPr>
                        <a:t>Admissible Assistance</a:t>
                      </a:r>
                      <a:endParaRPr lang="en-US" sz="1800" b="1" dirty="0">
                        <a:solidFill>
                          <a:schemeClr val="tx1"/>
                        </a:solidFill>
                      </a:endParaRPr>
                    </a:p>
                  </a:txBody>
                  <a:tcPr marL="68580" marR="68580"/>
                </a:tc>
              </a:tr>
              <a:tr h="363782">
                <a:tc gridSpan="4">
                  <a:txBody>
                    <a:bodyPr/>
                    <a:lstStyle/>
                    <a:p>
                      <a:r>
                        <a:rPr lang="en-US" sz="1600" b="1" dirty="0" smtClean="0">
                          <a:solidFill>
                            <a:srgbClr val="C00000"/>
                          </a:solidFill>
                          <a:latin typeface="Book Antiqua" pitchFamily="18" charset="0"/>
                        </a:rPr>
                        <a:t>1. POST HARVEST MANAGEMENT</a:t>
                      </a:r>
                    </a:p>
                  </a:txBody>
                  <a:tcPr marL="68580" marR="68580"/>
                </a:tc>
                <a:tc hMerge="1">
                  <a:txBody>
                    <a:bodyPr/>
                    <a:lstStyle/>
                    <a:p>
                      <a:endParaRPr lang="en-US"/>
                    </a:p>
                  </a:txBody>
                  <a:tcPr/>
                </a:tc>
                <a:tc hMerge="1">
                  <a:txBody>
                    <a:bodyPr/>
                    <a:lstStyle/>
                    <a:p>
                      <a:endParaRPr lang="en-US"/>
                    </a:p>
                  </a:txBody>
                  <a:tcPr/>
                </a:tc>
                <a:tc hMerge="1">
                  <a:txBody>
                    <a:bodyPr/>
                    <a:lstStyle/>
                    <a:p>
                      <a:endParaRPr lang="en-US"/>
                    </a:p>
                  </a:txBody>
                  <a:tcPr/>
                </a:tc>
              </a:tr>
              <a:tr h="363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err="1" smtClean="0">
                          <a:solidFill>
                            <a:schemeClr val="tx1"/>
                          </a:solidFill>
                          <a:latin typeface="Book Antiqua" pitchFamily="18" charset="0"/>
                        </a:rPr>
                        <a:t>i</a:t>
                      </a:r>
                      <a:r>
                        <a:rPr lang="en-US" sz="1600" b="1" dirty="0" smtClean="0">
                          <a:solidFill>
                            <a:schemeClr val="tx1"/>
                          </a:solidFill>
                          <a:latin typeface="Book Antiqua" pitchFamily="18" charset="0"/>
                        </a:rPr>
                        <a:t>) Drying sheds</a:t>
                      </a:r>
                      <a:endParaRPr lang="en-US" sz="1600" b="1" dirty="0">
                        <a:solidFill>
                          <a:schemeClr val="tx1"/>
                        </a:solidFill>
                        <a:latin typeface="Book Antiqua" pitchFamily="18" charset="0"/>
                      </a:endParaRPr>
                    </a:p>
                  </a:txBody>
                  <a:tcPr marL="68580" marR="68580"/>
                </a:tc>
                <a:tc>
                  <a:txBody>
                    <a:bodyPr/>
                    <a:lstStyle/>
                    <a:p>
                      <a:r>
                        <a:rPr lang="en-US" sz="1600" b="1" dirty="0" smtClean="0">
                          <a:solidFill>
                            <a:schemeClr val="tx1"/>
                          </a:solidFill>
                          <a:latin typeface="Book Antiqua" pitchFamily="18" charset="0"/>
                        </a:rPr>
                        <a:t>Rs. 10.00 </a:t>
                      </a:r>
                      <a:r>
                        <a:rPr lang="en-US" sz="1600" b="1" dirty="0" err="1" smtClean="0">
                          <a:solidFill>
                            <a:schemeClr val="tx1"/>
                          </a:solidFill>
                          <a:latin typeface="Book Antiqua" pitchFamily="18" charset="0"/>
                        </a:rPr>
                        <a:t>lakhs</a:t>
                      </a:r>
                      <a:endParaRPr lang="en-US" sz="1600" b="1" dirty="0">
                        <a:solidFill>
                          <a:schemeClr val="tx1"/>
                        </a:solidFill>
                        <a:latin typeface="Book Antiqua" pitchFamily="18" charset="0"/>
                      </a:endParaRPr>
                    </a:p>
                  </a:txBody>
                  <a:tcPr marL="68580" marR="6858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Book Antiqua" pitchFamily="18" charset="0"/>
                        </a:rPr>
                        <a:t>100% assistance for Govt. /Semi-Govt. / Public Sector and 50% for SHGs /  Cooperatives/ Pvt. sector</a:t>
                      </a:r>
                    </a:p>
                  </a:txBody>
                  <a:tcPr marL="68580" marR="6858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latin typeface="Book Antiqua" pitchFamily="18" charset="0"/>
                      </a:endParaRPr>
                    </a:p>
                  </a:txBody>
                  <a:tcPr marL="68580" marR="68580"/>
                </a:tc>
              </a:tr>
              <a:tr h="3637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latin typeface="Book Antiqua" pitchFamily="18" charset="0"/>
                        </a:rPr>
                        <a:t>ii) Storage </a:t>
                      </a:r>
                      <a:r>
                        <a:rPr lang="en-US" sz="1600" b="1" dirty="0" err="1" smtClean="0">
                          <a:solidFill>
                            <a:schemeClr val="tx1"/>
                          </a:solidFill>
                          <a:latin typeface="Book Antiqua" pitchFamily="18" charset="0"/>
                        </a:rPr>
                        <a:t>godowns</a:t>
                      </a:r>
                      <a:endParaRPr lang="en-US" sz="1600" b="1" dirty="0">
                        <a:solidFill>
                          <a:schemeClr val="tx1"/>
                        </a:solidFill>
                        <a:latin typeface="Book Antiqua" pitchFamily="18" charset="0"/>
                      </a:endParaRPr>
                    </a:p>
                  </a:txBody>
                  <a:tcPr marL="68580" marR="68580"/>
                </a:tc>
                <a:tc>
                  <a:txBody>
                    <a:bodyPr/>
                    <a:lstStyle/>
                    <a:p>
                      <a:r>
                        <a:rPr lang="en-US" sz="1600" b="1" dirty="0" smtClean="0">
                          <a:solidFill>
                            <a:schemeClr val="tx1"/>
                          </a:solidFill>
                          <a:latin typeface="Book Antiqua" pitchFamily="18" charset="0"/>
                        </a:rPr>
                        <a:t>Rs. 10.00 </a:t>
                      </a:r>
                      <a:r>
                        <a:rPr lang="en-US" sz="1600" b="1" dirty="0" err="1" smtClean="0">
                          <a:solidFill>
                            <a:schemeClr val="tx1"/>
                          </a:solidFill>
                          <a:latin typeface="Book Antiqua" pitchFamily="18" charset="0"/>
                        </a:rPr>
                        <a:t>lakhs</a:t>
                      </a:r>
                      <a:r>
                        <a:rPr lang="en-US" sz="1600" b="1" dirty="0" smtClean="0">
                          <a:solidFill>
                            <a:schemeClr val="tx1"/>
                          </a:solidFill>
                          <a:latin typeface="Book Antiqua" pitchFamily="18" charset="0"/>
                        </a:rPr>
                        <a:t> </a:t>
                      </a:r>
                      <a:endParaRPr lang="en-US" sz="1600" b="1" dirty="0">
                        <a:solidFill>
                          <a:schemeClr val="tx1"/>
                        </a:solidFill>
                        <a:latin typeface="Book Antiqua" pitchFamily="18" charset="0"/>
                      </a:endParaRPr>
                    </a:p>
                  </a:txBody>
                  <a:tcPr marL="68580" marR="68580"/>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latin typeface="Book Antiqua" pitchFamily="18" charset="0"/>
                        </a:rPr>
                        <a:t>100% assistance for Govt. /Semi-govt. / Public Sector and 50% for SHGs / Cooperatives/Pvt.</a:t>
                      </a:r>
                      <a:r>
                        <a:rPr lang="en-US" sz="1400" b="1" baseline="0" dirty="0" smtClean="0">
                          <a:solidFill>
                            <a:schemeClr val="tx1"/>
                          </a:solidFill>
                          <a:latin typeface="Book Antiqua" pitchFamily="18" charset="0"/>
                        </a:rPr>
                        <a:t> </a:t>
                      </a:r>
                      <a:r>
                        <a:rPr lang="en-US" sz="1400" b="1" dirty="0" smtClean="0">
                          <a:solidFill>
                            <a:schemeClr val="tx1"/>
                          </a:solidFill>
                          <a:latin typeface="Book Antiqua" pitchFamily="18" charset="0"/>
                        </a:rPr>
                        <a:t>sector</a:t>
                      </a:r>
                    </a:p>
                  </a:txBody>
                  <a:tcPr marL="68580" marR="68580"/>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latin typeface="Book Antiqua" pitchFamily="18" charset="0"/>
                      </a:endParaRPr>
                    </a:p>
                  </a:txBody>
                  <a:tcPr marL="68580" marR="68580"/>
                </a:tc>
              </a:tr>
              <a:tr h="289363">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kern="1200" baseline="0" dirty="0" smtClean="0">
                          <a:solidFill>
                            <a:srgbClr val="C00000"/>
                          </a:solidFill>
                          <a:latin typeface="Book Antiqua" pitchFamily="18" charset="0"/>
                          <a:ea typeface="+mn-ea"/>
                          <a:cs typeface="+mn-cs"/>
                        </a:rPr>
                        <a:t>2. PROCESSING AND VALUE ADDITION</a:t>
                      </a:r>
                    </a:p>
                  </a:txBody>
                  <a:tcPr marL="68580" marR="68580"/>
                </a:tc>
                <a:tc hMerge="1">
                  <a:txBody>
                    <a:bodyPr/>
                    <a:lstStyle/>
                    <a:p>
                      <a:endParaRPr lang="en-US"/>
                    </a:p>
                  </a:txBody>
                  <a:tcPr/>
                </a:tc>
                <a:tc hMerge="1">
                  <a:txBody>
                    <a:bodyPr/>
                    <a:lstStyle/>
                    <a:p>
                      <a:endParaRPr lang="en-US"/>
                    </a:p>
                  </a:txBody>
                  <a:tcPr/>
                </a:tc>
                <a:tc hMerge="1">
                  <a:txBody>
                    <a:bodyPr/>
                    <a:lstStyle/>
                    <a:p>
                      <a:endParaRPr lang="en-US"/>
                    </a:p>
                  </a:txBody>
                  <a:tcPr/>
                </a:tc>
              </a:tr>
              <a:tr h="737854">
                <a:tc>
                  <a:txBody>
                    <a:bodyPr/>
                    <a:lstStyle/>
                    <a:p>
                      <a:r>
                        <a:rPr lang="en-US" sz="1600" b="1" kern="1200" baseline="0" dirty="0" err="1" smtClean="0">
                          <a:solidFill>
                            <a:schemeClr val="tx1"/>
                          </a:solidFill>
                          <a:latin typeface="Book Antiqua" pitchFamily="18" charset="0"/>
                          <a:ea typeface="+mn-ea"/>
                          <a:cs typeface="+mn-cs"/>
                        </a:rPr>
                        <a:t>i</a:t>
                      </a:r>
                      <a:r>
                        <a:rPr lang="en-US" sz="1600" b="1" kern="1200" baseline="0" dirty="0" smtClean="0">
                          <a:solidFill>
                            <a:schemeClr val="tx1"/>
                          </a:solidFill>
                          <a:latin typeface="Book Antiqua" pitchFamily="18" charset="0"/>
                          <a:ea typeface="+mn-ea"/>
                          <a:cs typeface="+mn-cs"/>
                        </a:rPr>
                        <a:t>) Processing unit</a:t>
                      </a:r>
                      <a:endParaRPr lang="en-US" sz="1600" dirty="0">
                        <a:solidFill>
                          <a:schemeClr val="tx1"/>
                        </a:solidFill>
                        <a:latin typeface="Book Antiqua" pitchFamily="18" charset="0"/>
                      </a:endParaRPr>
                    </a:p>
                  </a:txBody>
                  <a:tcPr marL="68580" marR="68580"/>
                </a:tc>
                <a:tc>
                  <a:txBody>
                    <a:bodyPr/>
                    <a:lstStyle/>
                    <a:p>
                      <a:r>
                        <a:rPr lang="en-US" sz="1600" b="1" kern="1200" baseline="0" dirty="0" smtClean="0">
                          <a:solidFill>
                            <a:schemeClr val="tx1"/>
                          </a:solidFill>
                          <a:latin typeface="Book Antiqua" pitchFamily="18" charset="0"/>
                          <a:ea typeface="+mn-ea"/>
                          <a:cs typeface="+mn-cs"/>
                        </a:rPr>
                        <a:t>Rs. 400 </a:t>
                      </a:r>
                      <a:r>
                        <a:rPr lang="en-US" sz="1600" b="1" kern="1200" baseline="0" dirty="0" err="1" smtClean="0">
                          <a:solidFill>
                            <a:schemeClr val="tx1"/>
                          </a:solidFill>
                          <a:latin typeface="Book Antiqua" pitchFamily="18" charset="0"/>
                          <a:ea typeface="+mn-ea"/>
                          <a:cs typeface="+mn-cs"/>
                        </a:rPr>
                        <a:t>lakhs</a:t>
                      </a:r>
                      <a:r>
                        <a:rPr lang="en-US" sz="1600" b="1" kern="1200" baseline="0" dirty="0" smtClean="0">
                          <a:solidFill>
                            <a:schemeClr val="tx1"/>
                          </a:solidFill>
                          <a:latin typeface="Book Antiqua" pitchFamily="18" charset="0"/>
                          <a:ea typeface="+mn-ea"/>
                          <a:cs typeface="+mn-cs"/>
                        </a:rPr>
                        <a:t> </a:t>
                      </a:r>
                      <a:endParaRPr lang="en-US" sz="1600" dirty="0">
                        <a:solidFill>
                          <a:schemeClr val="tx1"/>
                        </a:solidFill>
                        <a:latin typeface="Book Antiqua" pitchFamily="18" charset="0"/>
                      </a:endParaRPr>
                    </a:p>
                  </a:txBody>
                  <a:tcPr marL="68580" marR="68580"/>
                </a:tc>
                <a:tc gridSpan="2">
                  <a:txBody>
                    <a:bodyPr/>
                    <a:lstStyle/>
                    <a:p>
                      <a:r>
                        <a:rPr lang="en-US" sz="1400" b="1" kern="1200" baseline="0" dirty="0" smtClean="0">
                          <a:solidFill>
                            <a:schemeClr val="tx1"/>
                          </a:solidFill>
                          <a:latin typeface="Book Antiqua" pitchFamily="18" charset="0"/>
                          <a:ea typeface="+mn-ea"/>
                          <a:cs typeface="+mn-cs"/>
                        </a:rPr>
                        <a:t>100% assistance in case of </a:t>
                      </a:r>
                      <a:r>
                        <a:rPr lang="en-US" sz="1400" b="1" kern="1200" baseline="0" dirty="0" err="1" smtClean="0">
                          <a:solidFill>
                            <a:schemeClr val="tx1"/>
                          </a:solidFill>
                          <a:latin typeface="Book Antiqua" pitchFamily="18" charset="0"/>
                          <a:ea typeface="+mn-ea"/>
                          <a:cs typeface="+mn-cs"/>
                        </a:rPr>
                        <a:t>Govt</a:t>
                      </a:r>
                      <a:r>
                        <a:rPr lang="en-US" sz="1400" b="1" kern="1200" baseline="0" dirty="0" smtClean="0">
                          <a:solidFill>
                            <a:schemeClr val="tx1"/>
                          </a:solidFill>
                          <a:latin typeface="Book Antiqua" pitchFamily="18" charset="0"/>
                          <a:ea typeface="+mn-ea"/>
                          <a:cs typeface="+mn-cs"/>
                        </a:rPr>
                        <a:t> / Semi-govt. / SHGs / Cooperatives / Public Sector limited to Rs. 400 </a:t>
                      </a:r>
                      <a:r>
                        <a:rPr lang="en-US" sz="1400" b="1" kern="1200" baseline="0" dirty="0" err="1" smtClean="0">
                          <a:solidFill>
                            <a:schemeClr val="tx1"/>
                          </a:solidFill>
                          <a:latin typeface="Book Antiqua" pitchFamily="18" charset="0"/>
                          <a:ea typeface="+mn-ea"/>
                          <a:cs typeface="+mn-cs"/>
                        </a:rPr>
                        <a:t>lakhs</a:t>
                      </a:r>
                      <a:r>
                        <a:rPr lang="en-US" sz="1400" b="1" kern="1200" baseline="0" dirty="0" smtClean="0">
                          <a:solidFill>
                            <a:schemeClr val="tx1"/>
                          </a:solidFill>
                          <a:latin typeface="Book Antiqua" pitchFamily="18" charset="0"/>
                          <a:ea typeface="+mn-ea"/>
                          <a:cs typeface="+mn-cs"/>
                        </a:rPr>
                        <a:t> / unit</a:t>
                      </a:r>
                    </a:p>
                  </a:txBody>
                  <a:tcPr marL="68580" marR="68580"/>
                </a:tc>
                <a:tc hMerge="1">
                  <a:txBody>
                    <a:bodyPr/>
                    <a:lstStyle/>
                    <a:p>
                      <a:endParaRPr lang="en-US" sz="1400" b="1" kern="1200" baseline="0" dirty="0" smtClean="0">
                        <a:solidFill>
                          <a:schemeClr val="tx1"/>
                        </a:solidFill>
                        <a:latin typeface="Book Antiqua" pitchFamily="18" charset="0"/>
                        <a:ea typeface="+mn-ea"/>
                        <a:cs typeface="+mn-cs"/>
                      </a:endParaRPr>
                    </a:p>
                  </a:txBody>
                  <a:tcPr marL="68580" marR="68580"/>
                </a:tc>
              </a:tr>
              <a:tr h="515786">
                <a:tc>
                  <a:txBody>
                    <a:bodyPr/>
                    <a:lstStyle/>
                    <a:p>
                      <a:r>
                        <a:rPr lang="en-US" sz="1600" b="1" kern="1200" baseline="0" dirty="0" smtClean="0">
                          <a:solidFill>
                            <a:schemeClr val="tx1"/>
                          </a:solidFill>
                          <a:latin typeface="Book Antiqua" pitchFamily="18" charset="0"/>
                          <a:ea typeface="+mn-ea"/>
                          <a:cs typeface="+mn-cs"/>
                        </a:rPr>
                        <a:t>ii)Marketing</a:t>
                      </a:r>
                    </a:p>
                    <a:p>
                      <a:r>
                        <a:rPr lang="en-US" sz="1600" b="1" kern="1200" baseline="0" dirty="0" smtClean="0">
                          <a:solidFill>
                            <a:schemeClr val="tx1"/>
                          </a:solidFill>
                          <a:latin typeface="Book Antiqua" pitchFamily="18" charset="0"/>
                          <a:ea typeface="+mn-ea"/>
                          <a:cs typeface="+mn-cs"/>
                        </a:rPr>
                        <a:t>infrastructure:-</a:t>
                      </a:r>
                    </a:p>
                  </a:txBody>
                  <a:tcPr marL="68580" marR="68580"/>
                </a:tc>
                <a:tc>
                  <a:txBody>
                    <a:bodyPr/>
                    <a:lstStyle/>
                    <a:p>
                      <a:r>
                        <a:rPr lang="en-US" sz="1600" b="1" kern="1200" baseline="0" dirty="0" smtClean="0">
                          <a:solidFill>
                            <a:schemeClr val="tx1"/>
                          </a:solidFill>
                          <a:latin typeface="Book Antiqua" pitchFamily="18" charset="0"/>
                          <a:ea typeface="+mn-ea"/>
                          <a:cs typeface="+mn-cs"/>
                        </a:rPr>
                        <a:t>Rs. 10.00 </a:t>
                      </a:r>
                      <a:r>
                        <a:rPr lang="en-US" sz="1600" b="1" kern="1200" baseline="0" dirty="0" err="1" smtClean="0">
                          <a:solidFill>
                            <a:schemeClr val="tx1"/>
                          </a:solidFill>
                          <a:latin typeface="Book Antiqua" pitchFamily="18" charset="0"/>
                          <a:ea typeface="+mn-ea"/>
                          <a:cs typeface="+mn-cs"/>
                        </a:rPr>
                        <a:t>lakhs</a:t>
                      </a:r>
                      <a:r>
                        <a:rPr lang="en-US" sz="1600" b="1" kern="1200" baseline="0" dirty="0" smtClean="0">
                          <a:solidFill>
                            <a:schemeClr val="tx1"/>
                          </a:solidFill>
                          <a:latin typeface="Book Antiqua" pitchFamily="18" charset="0"/>
                          <a:ea typeface="+mn-ea"/>
                          <a:cs typeface="+mn-cs"/>
                        </a:rPr>
                        <a:t> for RCC</a:t>
                      </a:r>
                    </a:p>
                    <a:p>
                      <a:r>
                        <a:rPr lang="en-US" sz="1600" b="1" kern="1200" baseline="0" dirty="0" smtClean="0">
                          <a:solidFill>
                            <a:schemeClr val="tx1"/>
                          </a:solidFill>
                          <a:latin typeface="Book Antiqua" pitchFamily="18" charset="0"/>
                          <a:ea typeface="+mn-ea"/>
                          <a:cs typeface="+mn-cs"/>
                        </a:rPr>
                        <a:t>Rs. 200 </a:t>
                      </a:r>
                      <a:r>
                        <a:rPr lang="en-US" sz="1600" b="1" kern="1200" baseline="0" dirty="0" err="1" smtClean="0">
                          <a:solidFill>
                            <a:schemeClr val="tx1"/>
                          </a:solidFill>
                          <a:latin typeface="Book Antiqua" pitchFamily="18" charset="0"/>
                          <a:ea typeface="+mn-ea"/>
                          <a:cs typeface="+mn-cs"/>
                        </a:rPr>
                        <a:t>lakhs</a:t>
                      </a:r>
                      <a:r>
                        <a:rPr lang="en-US" sz="1600" b="1" kern="1200" baseline="0" dirty="0" smtClean="0">
                          <a:solidFill>
                            <a:schemeClr val="tx1"/>
                          </a:solidFill>
                          <a:latin typeface="Book Antiqua" pitchFamily="18" charset="0"/>
                          <a:ea typeface="+mn-ea"/>
                          <a:cs typeface="+mn-cs"/>
                        </a:rPr>
                        <a:t> for DCC</a:t>
                      </a:r>
                    </a:p>
                  </a:txBody>
                  <a:tcPr marL="68580" marR="68580"/>
                </a:tc>
                <a:tc gridSpan="2">
                  <a:txBody>
                    <a:bodyPr/>
                    <a:lstStyle/>
                    <a:p>
                      <a:r>
                        <a:rPr lang="en-US" sz="1400" b="1" kern="1200" baseline="0" dirty="0" smtClean="0">
                          <a:solidFill>
                            <a:schemeClr val="tx1"/>
                          </a:solidFill>
                          <a:latin typeface="Book Antiqua" pitchFamily="18" charset="0"/>
                          <a:ea typeface="+mn-ea"/>
                          <a:cs typeface="+mn-cs"/>
                        </a:rPr>
                        <a:t>Project based. 100% assistance to Public Sector and 50% assistance to Private Sector /SHGs / Cooperatives</a:t>
                      </a:r>
                      <a:endParaRPr lang="en-US" sz="1400" dirty="0">
                        <a:solidFill>
                          <a:schemeClr val="tx1"/>
                        </a:solidFill>
                        <a:latin typeface="Book Antiqua" pitchFamily="18" charset="0"/>
                      </a:endParaRPr>
                    </a:p>
                  </a:txBody>
                  <a:tcPr marL="68580" marR="68580"/>
                </a:tc>
                <a:tc hMerge="1">
                  <a:txBody>
                    <a:bodyPr/>
                    <a:lstStyle/>
                    <a:p>
                      <a:endParaRPr lang="en-US" sz="1400" dirty="0">
                        <a:solidFill>
                          <a:schemeClr val="tx1"/>
                        </a:solidFill>
                        <a:latin typeface="Book Antiqua" pitchFamily="18" charset="0"/>
                      </a:endParaRPr>
                    </a:p>
                  </a:txBody>
                  <a:tcPr marL="68580" marR="68580"/>
                </a:tc>
              </a:tr>
              <a:tr h="984068">
                <a:tc>
                  <a:txBody>
                    <a:bodyPr/>
                    <a:lstStyle/>
                    <a:p>
                      <a:r>
                        <a:rPr lang="en-US" sz="1600" b="1" kern="1200" baseline="0" dirty="0" smtClean="0">
                          <a:solidFill>
                            <a:schemeClr val="tx1"/>
                          </a:solidFill>
                          <a:latin typeface="Book Antiqua" pitchFamily="18" charset="0"/>
                          <a:ea typeface="+mn-ea"/>
                          <a:cs typeface="+mn-cs"/>
                        </a:rPr>
                        <a:t>iii)Organic/GAP</a:t>
                      </a:r>
                    </a:p>
                    <a:p>
                      <a:r>
                        <a:rPr lang="en-US" sz="1600" b="1" kern="1200" baseline="0" dirty="0" smtClean="0">
                          <a:solidFill>
                            <a:schemeClr val="tx1"/>
                          </a:solidFill>
                          <a:latin typeface="Book Antiqua" pitchFamily="18" charset="0"/>
                          <a:ea typeface="+mn-ea"/>
                          <a:cs typeface="+mn-cs"/>
                        </a:rPr>
                        <a:t>certification</a:t>
                      </a:r>
                    </a:p>
                    <a:p>
                      <a:endParaRPr lang="en-US" sz="1600" dirty="0">
                        <a:solidFill>
                          <a:schemeClr val="tx1"/>
                        </a:solidFill>
                        <a:latin typeface="Book Antiqua" pitchFamily="18" charset="0"/>
                      </a:endParaRPr>
                    </a:p>
                  </a:txBody>
                  <a:tcPr marL="68580" marR="68580"/>
                </a:tc>
                <a:tc>
                  <a:txBody>
                    <a:bodyPr/>
                    <a:lstStyle/>
                    <a:p>
                      <a:r>
                        <a:rPr lang="en-US" sz="1600" b="1" kern="1200" baseline="0" dirty="0" smtClean="0">
                          <a:solidFill>
                            <a:schemeClr val="tx1"/>
                          </a:solidFill>
                          <a:latin typeface="Book Antiqua" pitchFamily="18" charset="0"/>
                          <a:ea typeface="+mn-ea"/>
                          <a:cs typeface="+mn-cs"/>
                        </a:rPr>
                        <a:t>Rs. 5 </a:t>
                      </a:r>
                      <a:r>
                        <a:rPr lang="en-US" sz="1600" b="1" kern="1200" baseline="0" dirty="0" err="1" smtClean="0">
                          <a:solidFill>
                            <a:schemeClr val="tx1"/>
                          </a:solidFill>
                          <a:latin typeface="Book Antiqua" pitchFamily="18" charset="0"/>
                          <a:ea typeface="+mn-ea"/>
                          <a:cs typeface="+mn-cs"/>
                        </a:rPr>
                        <a:t>lakhs</a:t>
                      </a:r>
                      <a:r>
                        <a:rPr lang="en-US" sz="1600" b="1" kern="1200" baseline="0" dirty="0" smtClean="0">
                          <a:solidFill>
                            <a:schemeClr val="tx1"/>
                          </a:solidFill>
                          <a:latin typeface="Book Antiqua" pitchFamily="18" charset="0"/>
                          <a:ea typeface="+mn-ea"/>
                          <a:cs typeface="+mn-cs"/>
                        </a:rPr>
                        <a:t> for 50 ha.</a:t>
                      </a:r>
                    </a:p>
                    <a:p>
                      <a:endParaRPr lang="en-US" sz="1600" dirty="0">
                        <a:solidFill>
                          <a:schemeClr val="tx1"/>
                        </a:solidFill>
                        <a:latin typeface="Book Antiqua" pitchFamily="18" charset="0"/>
                      </a:endParaRPr>
                    </a:p>
                  </a:txBody>
                  <a:tcPr marL="68580" marR="68580"/>
                </a:tc>
                <a:tc gridSpan="2">
                  <a:txBody>
                    <a:bodyPr/>
                    <a:lstStyle/>
                    <a:p>
                      <a:r>
                        <a:rPr lang="en-US" sz="1200" b="1" kern="1200" baseline="0" dirty="0" smtClean="0">
                          <a:solidFill>
                            <a:schemeClr val="tx1"/>
                          </a:solidFill>
                          <a:latin typeface="Book Antiqua" pitchFamily="18" charset="0"/>
                          <a:ea typeface="+mn-ea"/>
                          <a:cs typeface="+mn-cs"/>
                        </a:rPr>
                        <a:t>Assistance up to 50% of the cost limited to Rs. 10,000/ha for maximum area of 4 ha/ beneficiary spread over a period of three years would be provided for organic / GAP cultivation. For certification Rs. 5.00 </a:t>
                      </a:r>
                      <a:r>
                        <a:rPr lang="en-US" sz="1200" b="1" kern="1200" baseline="0" dirty="0" err="1" smtClean="0">
                          <a:solidFill>
                            <a:schemeClr val="tx1"/>
                          </a:solidFill>
                          <a:latin typeface="Book Antiqua" pitchFamily="18" charset="0"/>
                          <a:ea typeface="+mn-ea"/>
                          <a:cs typeface="+mn-cs"/>
                        </a:rPr>
                        <a:t>lakhs</a:t>
                      </a:r>
                      <a:r>
                        <a:rPr lang="en-US" sz="1200" b="1" kern="1200" baseline="0" dirty="0" smtClean="0">
                          <a:solidFill>
                            <a:schemeClr val="tx1"/>
                          </a:solidFill>
                          <a:latin typeface="Book Antiqua" pitchFamily="18" charset="0"/>
                          <a:ea typeface="+mn-ea"/>
                          <a:cs typeface="+mn-cs"/>
                        </a:rPr>
                        <a:t> for 50 ha. will be provided</a:t>
                      </a:r>
                    </a:p>
                  </a:txBody>
                  <a:tcPr marL="68580" marR="68580"/>
                </a:tc>
                <a:tc hMerge="1">
                  <a:txBody>
                    <a:bodyPr/>
                    <a:lstStyle/>
                    <a:p>
                      <a:endParaRPr lang="en-US" sz="1200" b="1" kern="1200" baseline="0" dirty="0" smtClean="0">
                        <a:solidFill>
                          <a:schemeClr val="tx1"/>
                        </a:solidFill>
                        <a:latin typeface="Book Antiqua" pitchFamily="18" charset="0"/>
                        <a:ea typeface="+mn-ea"/>
                        <a:cs typeface="+mn-cs"/>
                      </a:endParaRPr>
                    </a:p>
                  </a:txBody>
                  <a:tcPr marL="68580" marR="68580"/>
                </a:tc>
              </a:tr>
              <a:tr h="653143">
                <a:tc>
                  <a:txBody>
                    <a:bodyPr/>
                    <a:lstStyle/>
                    <a:p>
                      <a:r>
                        <a:rPr lang="en-US" sz="1600" b="1" kern="1200" baseline="0" dirty="0" smtClean="0">
                          <a:solidFill>
                            <a:schemeClr val="tx1"/>
                          </a:solidFill>
                          <a:latin typeface="Book Antiqua" pitchFamily="18" charset="0"/>
                          <a:ea typeface="+mn-ea"/>
                          <a:cs typeface="+mn-cs"/>
                        </a:rPr>
                        <a:t>iv) Demonstration plots </a:t>
                      </a:r>
                    </a:p>
                  </a:txBody>
                  <a:tcPr marL="68580" marR="68580"/>
                </a:tc>
                <a:tc>
                  <a:txBody>
                    <a:bodyPr/>
                    <a:lstStyle/>
                    <a:p>
                      <a:endParaRPr lang="en-US" sz="2000" dirty="0">
                        <a:latin typeface="Book Antiqua" pitchFamily="18" charset="0"/>
                      </a:endParaRPr>
                    </a:p>
                  </a:txBody>
                  <a:tcPr marL="68580" marR="68580"/>
                </a:tc>
                <a:tc gridSpan="2">
                  <a:txBody>
                    <a:bodyPr/>
                    <a:lstStyle/>
                    <a:p>
                      <a:r>
                        <a:rPr lang="en-US" sz="1400" b="1" kern="1200" baseline="0" dirty="0" smtClean="0">
                          <a:solidFill>
                            <a:schemeClr val="tx1"/>
                          </a:solidFill>
                          <a:latin typeface="Book Antiqua" pitchFamily="18" charset="0"/>
                          <a:ea typeface="+mn-ea"/>
                          <a:cs typeface="+mn-cs"/>
                        </a:rPr>
                        <a:t>Project based depending upon species cultivated and infrastructure created limited to Rs. 10.00 </a:t>
                      </a:r>
                      <a:r>
                        <a:rPr lang="en-US" sz="1400" b="1" kern="1200" baseline="0" dirty="0" err="1" smtClean="0">
                          <a:solidFill>
                            <a:schemeClr val="tx1"/>
                          </a:solidFill>
                          <a:latin typeface="Book Antiqua" pitchFamily="18" charset="0"/>
                          <a:ea typeface="+mn-ea"/>
                          <a:cs typeface="+mn-cs"/>
                        </a:rPr>
                        <a:t>lakhs</a:t>
                      </a:r>
                      <a:r>
                        <a:rPr lang="en-US" sz="1400" b="1" kern="1200" baseline="0" dirty="0" smtClean="0">
                          <a:solidFill>
                            <a:schemeClr val="tx1"/>
                          </a:solidFill>
                          <a:latin typeface="Book Antiqua" pitchFamily="18" charset="0"/>
                          <a:ea typeface="+mn-ea"/>
                          <a:cs typeface="+mn-cs"/>
                        </a:rPr>
                        <a:t> / plot of minimum 2 acres</a:t>
                      </a:r>
                    </a:p>
                  </a:txBody>
                  <a:tcPr marL="68580" marR="68580"/>
                </a:tc>
                <a:tc hMerge="1">
                  <a:txBody>
                    <a:bodyPr/>
                    <a:lstStyle/>
                    <a:p>
                      <a:endParaRPr lang="en-US" sz="1400" b="1" kern="1200" baseline="0" dirty="0" smtClean="0">
                        <a:solidFill>
                          <a:schemeClr val="tx1"/>
                        </a:solidFill>
                        <a:latin typeface="Book Antiqua" pitchFamily="18" charset="0"/>
                        <a:ea typeface="+mn-ea"/>
                        <a:cs typeface="+mn-cs"/>
                      </a:endParaRPr>
                    </a:p>
                  </a:txBody>
                  <a:tcPr marL="68580" marR="68580"/>
                </a:tc>
              </a:tr>
              <a:tr h="513575">
                <a:tc>
                  <a:txBody>
                    <a:bodyPr/>
                    <a:lstStyle/>
                    <a:p>
                      <a:r>
                        <a:rPr lang="en-US" sz="1600" b="1" kern="1200" baseline="0" dirty="0" smtClean="0">
                          <a:solidFill>
                            <a:schemeClr val="tx1"/>
                          </a:solidFill>
                          <a:latin typeface="Book Antiqua" pitchFamily="18" charset="0"/>
                          <a:ea typeface="+mn-ea"/>
                          <a:cs typeface="+mn-cs"/>
                        </a:rPr>
                        <a:t>v) Setting up of seed/</a:t>
                      </a:r>
                    </a:p>
                    <a:p>
                      <a:r>
                        <a:rPr lang="en-US" sz="1600" b="1" kern="1200" baseline="0" dirty="0" smtClean="0">
                          <a:solidFill>
                            <a:schemeClr val="tx1"/>
                          </a:solidFill>
                          <a:latin typeface="Book Antiqua" pitchFamily="18" charset="0"/>
                          <a:ea typeface="+mn-ea"/>
                          <a:cs typeface="+mn-cs"/>
                        </a:rPr>
                        <a:t>germ </a:t>
                      </a:r>
                      <a:r>
                        <a:rPr lang="en-US" sz="1600" b="1" kern="1200" baseline="0" dirty="0" err="1" smtClean="0">
                          <a:solidFill>
                            <a:schemeClr val="tx1"/>
                          </a:solidFill>
                          <a:latin typeface="Book Antiqua" pitchFamily="18" charset="0"/>
                          <a:ea typeface="+mn-ea"/>
                          <a:cs typeface="+mn-cs"/>
                        </a:rPr>
                        <a:t>plasm</a:t>
                      </a:r>
                      <a:r>
                        <a:rPr lang="en-US" sz="1600" b="1" kern="1200" baseline="0" dirty="0" smtClean="0">
                          <a:solidFill>
                            <a:schemeClr val="tx1"/>
                          </a:solidFill>
                          <a:latin typeface="Book Antiqua" pitchFamily="18" charset="0"/>
                          <a:ea typeface="+mn-ea"/>
                          <a:cs typeface="+mn-cs"/>
                        </a:rPr>
                        <a:t> </a:t>
                      </a:r>
                      <a:r>
                        <a:rPr lang="en-US" sz="1600" b="1" kern="1200" baseline="0" dirty="0" err="1" smtClean="0">
                          <a:solidFill>
                            <a:schemeClr val="tx1"/>
                          </a:solidFill>
                          <a:latin typeface="Book Antiqua" pitchFamily="18" charset="0"/>
                          <a:ea typeface="+mn-ea"/>
                          <a:cs typeface="+mn-cs"/>
                        </a:rPr>
                        <a:t>centres</a:t>
                      </a:r>
                      <a:endParaRPr lang="en-US" sz="1600" b="1" kern="1200" baseline="0" dirty="0" smtClean="0">
                        <a:solidFill>
                          <a:schemeClr val="tx1"/>
                        </a:solidFill>
                        <a:latin typeface="Book Antiqua" pitchFamily="18" charset="0"/>
                        <a:ea typeface="+mn-ea"/>
                        <a:cs typeface="+mn-cs"/>
                      </a:endParaRPr>
                    </a:p>
                  </a:txBody>
                  <a:tcPr marL="68580" marR="68580"/>
                </a:tc>
                <a:tc>
                  <a:txBody>
                    <a:bodyPr/>
                    <a:lstStyle/>
                    <a:p>
                      <a:endParaRPr lang="en-US" sz="2000" dirty="0">
                        <a:latin typeface="Book Antiqua" pitchFamily="18" charset="0"/>
                      </a:endParaRPr>
                    </a:p>
                  </a:txBody>
                  <a:tcPr marL="68580" marR="68580"/>
                </a:tc>
                <a:tc gridSpan="2">
                  <a:txBody>
                    <a:bodyPr/>
                    <a:lstStyle/>
                    <a:p>
                      <a:r>
                        <a:rPr lang="en-US" sz="1450" b="1" kern="1200" baseline="0" dirty="0" smtClean="0">
                          <a:solidFill>
                            <a:schemeClr val="tx1"/>
                          </a:solidFill>
                          <a:latin typeface="Book Antiqua" pitchFamily="18" charset="0"/>
                          <a:ea typeface="+mn-ea"/>
                          <a:cs typeface="+mn-cs"/>
                        </a:rPr>
                        <a:t>- Rs. 25 </a:t>
                      </a:r>
                      <a:r>
                        <a:rPr lang="en-US" sz="1450" b="1" kern="1200" baseline="0" dirty="0" err="1" smtClean="0">
                          <a:solidFill>
                            <a:schemeClr val="tx1"/>
                          </a:solidFill>
                          <a:latin typeface="Book Antiqua" pitchFamily="18" charset="0"/>
                          <a:ea typeface="+mn-ea"/>
                          <a:cs typeface="+mn-cs"/>
                        </a:rPr>
                        <a:t>lakhs</a:t>
                      </a:r>
                      <a:r>
                        <a:rPr lang="en-US" sz="1450" b="1" kern="1200" baseline="0" dirty="0" smtClean="0">
                          <a:solidFill>
                            <a:schemeClr val="tx1"/>
                          </a:solidFill>
                          <a:latin typeface="Book Antiqua" pitchFamily="18" charset="0"/>
                          <a:ea typeface="+mn-ea"/>
                          <a:cs typeface="+mn-cs"/>
                        </a:rPr>
                        <a:t>/ centre</a:t>
                      </a:r>
                    </a:p>
                    <a:p>
                      <a:endParaRPr lang="en-US" sz="1450" dirty="0">
                        <a:solidFill>
                          <a:schemeClr val="tx1"/>
                        </a:solidFill>
                        <a:latin typeface="Book Antiqua" pitchFamily="18" charset="0"/>
                      </a:endParaRPr>
                    </a:p>
                  </a:txBody>
                  <a:tcPr marL="68580" marR="68580"/>
                </a:tc>
                <a:tc hMerge="1">
                  <a:txBody>
                    <a:bodyPr/>
                    <a:lstStyle/>
                    <a:p>
                      <a:endParaRPr lang="en-US" sz="1450" dirty="0">
                        <a:solidFill>
                          <a:schemeClr val="tx1"/>
                        </a:solidFill>
                        <a:latin typeface="Book Antiqua" pitchFamily="18" charset="0"/>
                      </a:endParaRPr>
                    </a:p>
                  </a:txBody>
                  <a:tcPr marL="68580" marR="68580"/>
                </a:tc>
              </a:tr>
            </a:tbl>
          </a:graphicData>
        </a:graphic>
      </p:graphicFrame>
      <p:sp>
        <p:nvSpPr>
          <p:cNvPr id="6" name="Rectangle 5"/>
          <p:cNvSpPr/>
          <p:nvPr/>
        </p:nvSpPr>
        <p:spPr>
          <a:xfrm>
            <a:off x="304800" y="2"/>
            <a:ext cx="8839200" cy="646331"/>
          </a:xfrm>
          <a:prstGeom prst="rect">
            <a:avLst/>
          </a:prstGeom>
        </p:spPr>
        <p:txBody>
          <a:bodyPr wrap="square">
            <a:spAutoFit/>
          </a:bodyPr>
          <a:lstStyle/>
          <a:p>
            <a:pPr algn="ctr"/>
            <a:r>
              <a:rPr lang="en-US" b="1" dirty="0" smtClean="0">
                <a:solidFill>
                  <a:srgbClr val="C00000"/>
                </a:solidFill>
              </a:rPr>
              <a:t>NORMS OF ASSISTANCE FOR POST HARVEST MANAGEMENT, PROCESSING &amp; VALUE ADDITION AND MANAGEMENT SUPPORT</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7160" y="516089"/>
            <a:ext cx="8599932" cy="5809667"/>
          </a:xfrm>
          <a:prstGeom prst="rect">
            <a:avLst/>
          </a:prstGeom>
        </p:spPr>
        <p:txBody>
          <a:bodyPr wrap="square">
            <a:spAutoFit/>
          </a:bodyPr>
          <a:lstStyle/>
          <a:p>
            <a:pPr marL="228600" algn="ctr">
              <a:lnSpc>
                <a:spcPct val="107000"/>
              </a:lnSpc>
              <a:spcAft>
                <a:spcPts val="800"/>
              </a:spcAft>
            </a:pPr>
            <a:r>
              <a:rPr lang="en-IN" sz="3200" b="1" dirty="0" smtClean="0">
                <a:solidFill>
                  <a:srgbClr val="0000CC"/>
                </a:solidFill>
                <a:latin typeface="Arial" panose="020B0604020202020204" pitchFamily="34" charset="0"/>
                <a:ea typeface="Calibri" panose="020F0502020204030204" pitchFamily="34" charset="0"/>
                <a:cs typeface="Mangal"/>
              </a:rPr>
              <a:t>Cultivation </a:t>
            </a:r>
            <a:endParaRPr lang="en-IN" sz="2800" b="1" dirty="0" smtClean="0">
              <a:solidFill>
                <a:srgbClr val="0000CC"/>
              </a:solidFill>
              <a:ea typeface="Calibri" panose="020F0502020204030204" pitchFamily="34" charset="0"/>
              <a:cs typeface="Mangal"/>
            </a:endParaRPr>
          </a:p>
          <a:p>
            <a:pPr marL="508000" indent="-447675" algn="just">
              <a:lnSpc>
                <a:spcPct val="107000"/>
              </a:lnSpc>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 </a:t>
            </a: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provide the subsidy for cultivation of medicinal plants among the farmers</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survey the farmers land</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prepare the clusters of farmers</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Farmers to be registered in implementing agency along with their full address, mobile no., </a:t>
            </a:r>
            <a:r>
              <a:rPr lang="en-IN" sz="1900" b="1" dirty="0" err="1" smtClean="0">
                <a:solidFill>
                  <a:srgbClr val="70AD47">
                    <a:lumMod val="50000"/>
                  </a:srgbClr>
                </a:solidFill>
                <a:latin typeface="Arial" panose="020B0604020202020204" pitchFamily="34" charset="0"/>
                <a:ea typeface="Calibri" panose="020F0502020204030204" pitchFamily="34" charset="0"/>
                <a:cs typeface="Mangal"/>
              </a:rPr>
              <a:t>adhaar</a:t>
            </a: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 no. etc.</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suggest the plants species for cultivation as per the demand of industry </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set up the link between the farmers and industry </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establish the market yards, nursery, PHM units, primary processing units, DCC/ RCC, demonstration plot etc. near the cluster</a:t>
            </a:r>
            <a:endParaRPr lang="en-IN" sz="1900" b="1" dirty="0" smtClean="0">
              <a:solidFill>
                <a:srgbClr val="70AD47">
                  <a:lumMod val="50000"/>
                </a:srgbClr>
              </a:solidFill>
              <a:ea typeface="Calibri" panose="020F0502020204030204" pitchFamily="34" charset="0"/>
              <a:cs typeface="Mangal"/>
            </a:endParaRPr>
          </a:p>
          <a:p>
            <a:pPr marL="508000" indent="-447675" algn="just">
              <a:lnSpc>
                <a:spcPct val="107000"/>
              </a:lnSpc>
              <a:buFont typeface="+mj-lt"/>
              <a:buAutoNum type="alphaLcParenBoth"/>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To involve the agriculture universities for development of agro technologies of region specific medicinal plants along with the pilot study, demonstration at farmer’s fields</a:t>
            </a:r>
            <a:endParaRPr lang="en-IN" sz="1900" b="1" dirty="0" smtClean="0">
              <a:solidFill>
                <a:srgbClr val="70AD47">
                  <a:lumMod val="50000"/>
                </a:srgbClr>
              </a:solidFill>
              <a:ea typeface="Calibri" panose="020F0502020204030204" pitchFamily="34" charset="0"/>
              <a:cs typeface="Mangal"/>
            </a:endParaRPr>
          </a:p>
          <a:p>
            <a:pPr marL="457200" algn="just">
              <a:lnSpc>
                <a:spcPct val="107000"/>
              </a:lnSpc>
              <a:spcAft>
                <a:spcPts val="800"/>
              </a:spcAft>
            </a:pPr>
            <a:r>
              <a:rPr lang="en-IN" sz="1900" b="1" dirty="0" smtClean="0">
                <a:solidFill>
                  <a:srgbClr val="70AD47">
                    <a:lumMod val="50000"/>
                  </a:srgbClr>
                </a:solidFill>
                <a:latin typeface="Arial" panose="020B0604020202020204" pitchFamily="34" charset="0"/>
                <a:ea typeface="Calibri" panose="020F0502020204030204" pitchFamily="34" charset="0"/>
                <a:cs typeface="Mangal"/>
              </a:rPr>
              <a:t> </a:t>
            </a:r>
            <a:endParaRPr lang="en-IN" sz="1900" b="1" dirty="0">
              <a:solidFill>
                <a:srgbClr val="70AD47">
                  <a:lumMod val="50000"/>
                </a:srgbClr>
              </a:solidFill>
              <a:ea typeface="Calibri" panose="020F0502020204030204" pitchFamily="34" charset="0"/>
              <a:cs typeface="Mangal"/>
            </a:endParaRPr>
          </a:p>
        </p:txBody>
      </p:sp>
    </p:spTree>
    <p:extLst>
      <p:ext uri="{BB962C8B-B14F-4D97-AF65-F5344CB8AC3E}">
        <p14:creationId xmlns="" xmlns:p14="http://schemas.microsoft.com/office/powerpoint/2010/main" val="2409894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0332" y="365761"/>
            <a:ext cx="8773668" cy="3949094"/>
          </a:xfrm>
          <a:prstGeom prst="rect">
            <a:avLst/>
          </a:prstGeom>
        </p:spPr>
        <p:txBody>
          <a:bodyPr wrap="square">
            <a:spAutoFit/>
          </a:bodyPr>
          <a:lstStyle/>
          <a:p>
            <a:pPr algn="ctr">
              <a:lnSpc>
                <a:spcPct val="107000"/>
              </a:lnSpc>
              <a:spcAft>
                <a:spcPts val="800"/>
              </a:spcAft>
            </a:pPr>
            <a:r>
              <a:rPr lang="en-IN" sz="3200" b="1" dirty="0" smtClean="0">
                <a:solidFill>
                  <a:srgbClr val="0000CC"/>
                </a:solidFill>
                <a:latin typeface="Arial" panose="020B0604020202020204" pitchFamily="34" charset="0"/>
                <a:ea typeface="Calibri" panose="020F0502020204030204" pitchFamily="34" charset="0"/>
                <a:cs typeface="Mangal"/>
              </a:rPr>
              <a:t>B. Establishment of nursery</a:t>
            </a:r>
            <a:endParaRPr lang="en-IN" sz="2800" dirty="0" smtClean="0">
              <a:solidFill>
                <a:srgbClr val="0000CC"/>
              </a:solidFill>
              <a:ea typeface="Calibri" panose="020F0502020204030204" pitchFamily="34" charset="0"/>
              <a:cs typeface="Mangal"/>
            </a:endParaRPr>
          </a:p>
          <a:p>
            <a:pPr marL="1138238" indent="-1017588" algn="just">
              <a:lnSpc>
                <a:spcPct val="107000"/>
              </a:lnSpc>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To develop the permanent structure of nurseries along with their maintenance by selecting ICAR institution, Agriculture universities and forest department</a:t>
            </a:r>
            <a:endParaRPr lang="en-IN" sz="2000" b="1" dirty="0" smtClean="0">
              <a:solidFill>
                <a:srgbClr val="70AD47">
                  <a:lumMod val="50000"/>
                </a:srgbClr>
              </a:solidFill>
              <a:ea typeface="Calibri" panose="020F0502020204030204" pitchFamily="34" charset="0"/>
              <a:cs typeface="Mangal"/>
            </a:endParaRPr>
          </a:p>
          <a:p>
            <a:pPr marL="1138238" indent="-1017588" algn="just">
              <a:lnSpc>
                <a:spcPct val="107000"/>
              </a:lnSpc>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To raise the planting material </a:t>
            </a:r>
            <a:endParaRPr lang="en-IN" sz="2000" b="1" dirty="0" smtClean="0">
              <a:solidFill>
                <a:srgbClr val="70AD47">
                  <a:lumMod val="50000"/>
                </a:srgbClr>
              </a:solidFill>
              <a:ea typeface="Calibri" panose="020F0502020204030204" pitchFamily="34" charset="0"/>
              <a:cs typeface="Mangal"/>
            </a:endParaRPr>
          </a:p>
          <a:p>
            <a:pPr marL="1138238" indent="-1017588" algn="just">
              <a:lnSpc>
                <a:spcPct val="107000"/>
              </a:lnSpc>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To store seeds from ICAR institutions</a:t>
            </a:r>
            <a:endParaRPr lang="en-IN" sz="2000" b="1" dirty="0" smtClean="0">
              <a:solidFill>
                <a:srgbClr val="70AD47">
                  <a:lumMod val="50000"/>
                </a:srgbClr>
              </a:solidFill>
              <a:ea typeface="Calibri" panose="020F0502020204030204" pitchFamily="34" charset="0"/>
              <a:cs typeface="Mangal"/>
            </a:endParaRPr>
          </a:p>
          <a:p>
            <a:pPr marL="1138238" indent="-1017588" algn="just">
              <a:lnSpc>
                <a:spcPct val="107000"/>
              </a:lnSpc>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Distribution of QPM / seeds among the farmers</a:t>
            </a:r>
            <a:endParaRPr lang="en-IN" sz="2000" b="1" dirty="0" smtClean="0">
              <a:solidFill>
                <a:srgbClr val="70AD47">
                  <a:lumMod val="50000"/>
                </a:srgbClr>
              </a:solidFill>
              <a:ea typeface="Calibri" panose="020F0502020204030204" pitchFamily="34" charset="0"/>
              <a:cs typeface="Mangal"/>
            </a:endParaRPr>
          </a:p>
          <a:p>
            <a:pPr marL="852488" indent="-687388" algn="just">
              <a:lnSpc>
                <a:spcPct val="107000"/>
              </a:lnSpc>
              <a:spcAft>
                <a:spcPts val="800"/>
              </a:spcAft>
              <a:buFont typeface="+mj-lt"/>
              <a:buAutoNum type="alphaLcParenBoth"/>
            </a:pPr>
            <a:r>
              <a:rPr lang="en-IN" sz="2400" b="1" dirty="0" smtClean="0">
                <a:solidFill>
                  <a:srgbClr val="70AD47">
                    <a:lumMod val="50000"/>
                  </a:srgbClr>
                </a:solidFill>
                <a:latin typeface="Arial" panose="020B0604020202020204" pitchFamily="34" charset="0"/>
                <a:ea typeface="Calibri" panose="020F0502020204030204" pitchFamily="34" charset="0"/>
                <a:cs typeface="Mangal"/>
              </a:rPr>
              <a:t>  To develop the seed centres</a:t>
            </a:r>
            <a:endParaRPr lang="en-IN" sz="2000" b="1" dirty="0">
              <a:solidFill>
                <a:srgbClr val="70AD47">
                  <a:lumMod val="50000"/>
                </a:srgbClr>
              </a:solidFill>
              <a:ea typeface="Calibri" panose="020F0502020204030204" pitchFamily="34" charset="0"/>
              <a:cs typeface="Mangal"/>
            </a:endParaRPr>
          </a:p>
        </p:txBody>
      </p:sp>
    </p:spTree>
    <p:extLst>
      <p:ext uri="{BB962C8B-B14F-4D97-AF65-F5344CB8AC3E}">
        <p14:creationId xmlns="" xmlns:p14="http://schemas.microsoft.com/office/powerpoint/2010/main" val="4991933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2024" y="329184"/>
            <a:ext cx="8778240" cy="5830058"/>
          </a:xfrm>
          <a:prstGeom prst="rect">
            <a:avLst/>
          </a:prstGeom>
        </p:spPr>
        <p:txBody>
          <a:bodyPr wrap="square">
            <a:spAutoFit/>
          </a:bodyPr>
          <a:lstStyle/>
          <a:p>
            <a:pPr algn="ctr">
              <a:lnSpc>
                <a:spcPct val="107000"/>
              </a:lnSpc>
              <a:spcAft>
                <a:spcPts val="800"/>
              </a:spcAft>
            </a:pPr>
            <a:r>
              <a:rPr lang="en-IN" sz="3200" b="1" dirty="0" smtClean="0">
                <a:solidFill>
                  <a:srgbClr val="0000CC"/>
                </a:solidFill>
                <a:latin typeface="Arial" panose="020B0604020202020204" pitchFamily="34" charset="0"/>
                <a:ea typeface="Calibri" panose="020F0502020204030204" pitchFamily="34" charset="0"/>
                <a:cs typeface="Mangal"/>
              </a:rPr>
              <a:t>C. Establishment of Post-Harvest Management and processing Unit</a:t>
            </a:r>
            <a:endParaRPr lang="en-IN" sz="2800" dirty="0" smtClean="0">
              <a:solidFill>
                <a:srgbClr val="0000CC"/>
              </a:solidFill>
              <a:ea typeface="Calibri" panose="020F0502020204030204" pitchFamily="34" charset="0"/>
              <a:cs typeface="Mangal"/>
            </a:endParaRPr>
          </a:p>
          <a:p>
            <a:pPr marL="685800" indent="-685800" algn="just">
              <a:lnSpc>
                <a:spcPct val="107000"/>
              </a:lnSpc>
            </a:pPr>
            <a:r>
              <a:rPr lang="en-IN" dirty="0" smtClean="0">
                <a:solidFill>
                  <a:prstClr val="black"/>
                </a:solidFill>
                <a:latin typeface="Arial" panose="020B0604020202020204" pitchFamily="34" charset="0"/>
                <a:ea typeface="Calibri" panose="020F0502020204030204" pitchFamily="34" charset="0"/>
                <a:cs typeface="Mangal"/>
              </a:rPr>
              <a:t>(a</a:t>
            </a:r>
            <a:r>
              <a:rPr lang="en-IN" sz="3200" b="1" dirty="0" smtClean="0">
                <a:solidFill>
                  <a:srgbClr val="70AD47">
                    <a:lumMod val="50000"/>
                  </a:srgbClr>
                </a:solidFill>
                <a:latin typeface="Book Antiqua" panose="02040602050305030304" pitchFamily="18" charset="0"/>
                <a:ea typeface="Calibri" panose="020F0502020204030204" pitchFamily="34" charset="0"/>
                <a:cs typeface="Mangal"/>
              </a:rPr>
              <a:t>)	</a:t>
            </a: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Drying yards, storage </a:t>
            </a:r>
            <a:r>
              <a:rPr lang="en-IN" sz="2400" b="1" dirty="0" err="1" smtClean="0">
                <a:solidFill>
                  <a:srgbClr val="70AD47">
                    <a:lumMod val="50000"/>
                  </a:srgbClr>
                </a:solidFill>
                <a:latin typeface="Book Antiqua" panose="02040602050305030304" pitchFamily="18" charset="0"/>
                <a:ea typeface="Calibri" panose="020F0502020204030204" pitchFamily="34" charset="0"/>
                <a:cs typeface="Mangal"/>
              </a:rPr>
              <a:t>godown</a:t>
            </a: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 primary processing units to be established near the cluster to facilitate the farmers</a:t>
            </a:r>
          </a:p>
          <a:p>
            <a:pPr marL="685800" indent="-685800" algn="just">
              <a:lnSpc>
                <a:spcPct val="107000"/>
              </a:lnSpc>
            </a:pP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(b)   Cold storage may be developed for specific medicinal plants</a:t>
            </a:r>
          </a:p>
          <a:p>
            <a:pPr marL="685800" indent="-685800" algn="just">
              <a:lnSpc>
                <a:spcPct val="107000"/>
              </a:lnSpc>
            </a:pP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(c)   Post harvest techniques to be developed for medicinal plants</a:t>
            </a:r>
          </a:p>
          <a:p>
            <a:pPr marL="685800" indent="-685800" algn="just">
              <a:lnSpc>
                <a:spcPct val="107000"/>
              </a:lnSpc>
              <a:spcAft>
                <a:spcPts val="800"/>
              </a:spcAft>
            </a:pP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(d)  The processing unit should preferably be set up within the existing industrial estates, which have the necessary infrastructure of power, road network and linkages with rail head/sea ports.</a:t>
            </a:r>
          </a:p>
          <a:p>
            <a:pPr marL="342900" indent="-342900" algn="just">
              <a:lnSpc>
                <a:spcPct val="107000"/>
              </a:lnSpc>
              <a:spcAft>
                <a:spcPts val="800"/>
              </a:spcAft>
            </a:pPr>
            <a:r>
              <a:rPr lang="en-IN" sz="2400" b="1" dirty="0" smtClean="0">
                <a:solidFill>
                  <a:srgbClr val="70AD47">
                    <a:lumMod val="50000"/>
                  </a:srgbClr>
                </a:solidFill>
                <a:latin typeface="Book Antiqua" panose="02040602050305030304" pitchFamily="18" charset="0"/>
                <a:ea typeface="Calibri" panose="020F0502020204030204" pitchFamily="34" charset="0"/>
                <a:cs typeface="Mangal"/>
              </a:rPr>
              <a:t> </a:t>
            </a:r>
            <a:endParaRPr lang="en-IN" sz="2400" b="1" dirty="0">
              <a:solidFill>
                <a:srgbClr val="70AD47">
                  <a:lumMod val="50000"/>
                </a:srgbClr>
              </a:solidFill>
              <a:latin typeface="Book Antiqua" panose="02040602050305030304" pitchFamily="18" charset="0"/>
              <a:ea typeface="Calibri" panose="020F0502020204030204" pitchFamily="34" charset="0"/>
              <a:cs typeface="Mangal"/>
            </a:endParaRPr>
          </a:p>
        </p:txBody>
      </p:sp>
    </p:spTree>
    <p:extLst>
      <p:ext uri="{BB962C8B-B14F-4D97-AF65-F5344CB8AC3E}">
        <p14:creationId xmlns="" xmlns:p14="http://schemas.microsoft.com/office/powerpoint/2010/main" val="2681117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0914" y="2797121"/>
            <a:ext cx="8229600" cy="1143000"/>
          </a:xfrm>
          <a:solidFill>
            <a:schemeClr val="accent6">
              <a:lumMod val="40000"/>
              <a:lumOff val="60000"/>
            </a:schemeClr>
          </a:solidFill>
        </p:spPr>
        <p:txBody>
          <a:bodyPr>
            <a:normAutofit fontScale="90000"/>
          </a:bodyPr>
          <a:lstStyle/>
          <a:p>
            <a:r>
              <a:rPr lang="en-US" b="1" dirty="0" smtClean="0">
                <a:solidFill>
                  <a:schemeClr val="accent3">
                    <a:lumMod val="50000"/>
                  </a:schemeClr>
                </a:solidFill>
              </a:rPr>
              <a:t> How  to prepare</a:t>
            </a:r>
            <a:br>
              <a:rPr lang="en-US" b="1" dirty="0" smtClean="0">
                <a:solidFill>
                  <a:schemeClr val="accent3">
                    <a:lumMod val="50000"/>
                  </a:schemeClr>
                </a:solidFill>
              </a:rPr>
            </a:br>
            <a:r>
              <a:rPr lang="en-US" b="1" dirty="0" smtClean="0">
                <a:solidFill>
                  <a:schemeClr val="accent3">
                    <a:lumMod val="50000"/>
                  </a:schemeClr>
                </a:solidFill>
              </a:rPr>
              <a:t>the  SAAP</a:t>
            </a:r>
            <a:endParaRPr lang="en-US" b="1" dirty="0">
              <a:solidFill>
                <a:schemeClr val="accent3">
                  <a:lumMod val="50000"/>
                </a:schemeClr>
              </a:solidFill>
            </a:endParaRP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3996"/>
          </a:xfrm>
          <a:solidFill>
            <a:schemeClr val="accent3">
              <a:lumMod val="60000"/>
              <a:lumOff val="40000"/>
            </a:schemeClr>
          </a:solidFill>
        </p:spPr>
        <p:txBody>
          <a:bodyPr>
            <a:normAutofit fontScale="90000"/>
          </a:bodyPr>
          <a:lstStyle/>
          <a:p>
            <a:r>
              <a:rPr lang="en-US" b="1" dirty="0" smtClean="0">
                <a:solidFill>
                  <a:srgbClr val="FF0000"/>
                </a:solidFill>
              </a:rPr>
              <a:t> Cultivation</a:t>
            </a:r>
            <a:endParaRPr lang="en-US" b="1" dirty="0">
              <a:solidFill>
                <a:srgbClr val="FF0000"/>
              </a:solidFill>
            </a:endParaRPr>
          </a:p>
        </p:txBody>
      </p:sp>
      <p:sp>
        <p:nvSpPr>
          <p:cNvPr id="3" name="Content Placeholder 2"/>
          <p:cNvSpPr>
            <a:spLocks noGrp="1"/>
          </p:cNvSpPr>
          <p:nvPr>
            <p:ph idx="1"/>
          </p:nvPr>
        </p:nvSpPr>
        <p:spPr>
          <a:xfrm>
            <a:off x="2" y="993228"/>
            <a:ext cx="8974521" cy="5864772"/>
          </a:xfrm>
          <a:solidFill>
            <a:schemeClr val="accent3">
              <a:lumMod val="20000"/>
              <a:lumOff val="80000"/>
            </a:schemeClr>
          </a:solidFill>
        </p:spPr>
        <p:txBody>
          <a:bodyPr>
            <a:normAutofit fontScale="92500" lnSpcReduction="10000"/>
          </a:bodyPr>
          <a:lstStyle/>
          <a:p>
            <a:r>
              <a:rPr lang="en-US" dirty="0" smtClean="0"/>
              <a:t> </a:t>
            </a:r>
            <a:r>
              <a:rPr lang="en-US" sz="2800" dirty="0" smtClean="0"/>
              <a:t>Survey the market -  to identify the demand of  Medicinal Plants by the Industry</a:t>
            </a:r>
          </a:p>
          <a:p>
            <a:r>
              <a:rPr lang="en-US" sz="2800" dirty="0" smtClean="0"/>
              <a:t> Select only 5 to  6 Species which state specific  like high altitude MPs</a:t>
            </a:r>
          </a:p>
          <a:p>
            <a:r>
              <a:rPr lang="en-US" sz="2800" dirty="0" smtClean="0"/>
              <a:t> tie up/ agreement is required between the farmers and industry</a:t>
            </a:r>
          </a:p>
          <a:p>
            <a:r>
              <a:rPr lang="en-US" sz="2800" dirty="0" smtClean="0"/>
              <a:t>To arrange the market/ space in APMCs for sale and purchase of MPs</a:t>
            </a:r>
          </a:p>
          <a:p>
            <a:r>
              <a:rPr lang="en-US" sz="2800" dirty="0" smtClean="0"/>
              <a:t> Farmers to be Registered as per format (</a:t>
            </a:r>
            <a:r>
              <a:rPr lang="en-US" sz="2800" dirty="0" smtClean="0">
                <a:hlinkClick r:id="rId2" action="ppaction://hlinkfile"/>
              </a:rPr>
              <a:t>Farmer Information</a:t>
            </a:r>
            <a:r>
              <a:rPr lang="en-US" sz="2800" dirty="0" smtClean="0"/>
              <a:t>) in SMPB</a:t>
            </a:r>
          </a:p>
          <a:p>
            <a:r>
              <a:rPr lang="en-US" sz="2800" dirty="0" smtClean="0"/>
              <a:t> Individual farmer may also  be supported  having land of minimum 2 hectare. </a:t>
            </a:r>
          </a:p>
          <a:p>
            <a:r>
              <a:rPr lang="en-US" sz="2800" dirty="0" smtClean="0"/>
              <a:t>To prepare the </a:t>
            </a:r>
            <a:r>
              <a:rPr lang="en-US" sz="2800" dirty="0" smtClean="0">
                <a:hlinkClick r:id="rId3" action="ppaction://hlinkfile"/>
              </a:rPr>
              <a:t>Cluster information </a:t>
            </a:r>
            <a:endParaRPr lang="en-US" sz="2800" dirty="0" smtClean="0"/>
          </a:p>
          <a:p>
            <a:r>
              <a:rPr lang="en-IN" sz="2800" dirty="0" smtClean="0"/>
              <a:t>To ensure buy back intervention for the farmers.</a:t>
            </a:r>
            <a:endParaRPr lang="en-US" sz="2800"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23996"/>
          </a:xfrm>
          <a:solidFill>
            <a:schemeClr val="accent3">
              <a:lumMod val="60000"/>
              <a:lumOff val="40000"/>
            </a:schemeClr>
          </a:solidFill>
        </p:spPr>
        <p:txBody>
          <a:bodyPr>
            <a:normAutofit fontScale="90000"/>
          </a:bodyPr>
          <a:lstStyle/>
          <a:p>
            <a:r>
              <a:rPr lang="en-US" b="1" dirty="0" smtClean="0">
                <a:solidFill>
                  <a:srgbClr val="FF0000"/>
                </a:solidFill>
              </a:rPr>
              <a:t> Nursery</a:t>
            </a:r>
            <a:endParaRPr lang="en-US" b="1" dirty="0">
              <a:solidFill>
                <a:srgbClr val="FF0000"/>
              </a:solidFill>
            </a:endParaRPr>
          </a:p>
        </p:txBody>
      </p:sp>
      <p:sp>
        <p:nvSpPr>
          <p:cNvPr id="3" name="Content Placeholder 2"/>
          <p:cNvSpPr>
            <a:spLocks noGrp="1"/>
          </p:cNvSpPr>
          <p:nvPr>
            <p:ph idx="1"/>
          </p:nvPr>
        </p:nvSpPr>
        <p:spPr>
          <a:xfrm>
            <a:off x="2" y="993228"/>
            <a:ext cx="8974521" cy="5864772"/>
          </a:xfrm>
          <a:solidFill>
            <a:schemeClr val="accent3">
              <a:lumMod val="20000"/>
              <a:lumOff val="80000"/>
            </a:schemeClr>
          </a:solidFill>
        </p:spPr>
        <p:txBody>
          <a:bodyPr>
            <a:normAutofit fontScale="92500" lnSpcReduction="20000"/>
          </a:bodyPr>
          <a:lstStyle/>
          <a:p>
            <a:r>
              <a:rPr lang="en-IN" dirty="0" smtClean="0"/>
              <a:t>To develop the quality planting material through establishment of nurseries and maintain their quality.</a:t>
            </a:r>
          </a:p>
          <a:p>
            <a:r>
              <a:rPr lang="en-IN" dirty="0" smtClean="0"/>
              <a:t>Nursery may be established near the cluster.</a:t>
            </a:r>
          </a:p>
          <a:p>
            <a:r>
              <a:rPr lang="en-US" dirty="0" smtClean="0"/>
              <a:t>Nursery should be permanent structure along with maintenance.</a:t>
            </a:r>
          </a:p>
          <a:p>
            <a:r>
              <a:rPr lang="en-US" dirty="0" smtClean="0"/>
              <a:t>Select only 2 to  3 Species as per the demand of Farmers</a:t>
            </a:r>
          </a:p>
          <a:p>
            <a:r>
              <a:rPr lang="en-US" dirty="0" smtClean="0"/>
              <a:t>Planting material may be distributed  among the farmers</a:t>
            </a:r>
          </a:p>
          <a:p>
            <a:r>
              <a:rPr lang="en-US" dirty="0" smtClean="0"/>
              <a:t>To generate the revenue for maintenance of  nursery </a:t>
            </a:r>
          </a:p>
          <a:p>
            <a:r>
              <a:rPr lang="en-US" dirty="0" smtClean="0"/>
              <a:t>Nursery to be Registered (</a:t>
            </a:r>
            <a:r>
              <a:rPr lang="en-US" dirty="0" smtClean="0">
                <a:hlinkClick r:id="rId2" action="ppaction://hlinkfile"/>
              </a:rPr>
              <a:t>as per format</a:t>
            </a:r>
            <a:r>
              <a:rPr lang="en-US" dirty="0" smtClean="0"/>
              <a:t>) in SMPB</a:t>
            </a:r>
          </a:p>
          <a:p>
            <a:r>
              <a:rPr lang="en-US" dirty="0" smtClean="0">
                <a:hlinkClick r:id="rId3" action="ppaction://hlinkfile"/>
              </a:rPr>
              <a:t> Recognition </a:t>
            </a:r>
            <a:r>
              <a:rPr lang="en-US" dirty="0" smtClean="0"/>
              <a:t>of nursery may be required</a:t>
            </a:r>
          </a:p>
          <a:p>
            <a:r>
              <a:rPr lang="en-IN" dirty="0" smtClean="0"/>
              <a:t>To establish seed /germ </a:t>
            </a:r>
            <a:r>
              <a:rPr lang="en-IN" dirty="0" err="1" smtClean="0"/>
              <a:t>plasm</a:t>
            </a:r>
            <a:r>
              <a:rPr lang="en-IN" dirty="0" smtClean="0"/>
              <a:t> </a:t>
            </a:r>
            <a:r>
              <a:rPr lang="en-IN" dirty="0" err="1" smtClean="0"/>
              <a:t>center</a:t>
            </a:r>
            <a:r>
              <a:rPr lang="en-IN" dirty="0" smtClean="0"/>
              <a:t> by identified IA</a:t>
            </a:r>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
            <a:ext cx="8505497" cy="756745"/>
          </a:xfrm>
          <a:solidFill>
            <a:schemeClr val="accent3">
              <a:lumMod val="60000"/>
              <a:lumOff val="40000"/>
            </a:schemeClr>
          </a:solidFill>
        </p:spPr>
        <p:txBody>
          <a:bodyPr>
            <a:normAutofit fontScale="90000"/>
          </a:bodyPr>
          <a:lstStyle/>
          <a:p>
            <a:r>
              <a:rPr lang="en-US" b="1" dirty="0" smtClean="0"/>
              <a:t> </a:t>
            </a:r>
            <a:br>
              <a:rPr lang="en-US" b="1" dirty="0" smtClean="0"/>
            </a:br>
            <a:r>
              <a:rPr lang="en-US" b="1" dirty="0" smtClean="0"/>
              <a:t>Post harvest Management Units</a:t>
            </a:r>
            <a:br>
              <a:rPr lang="en-US" b="1" dirty="0" smtClean="0"/>
            </a:br>
            <a:endParaRPr lang="en-US" b="1" dirty="0"/>
          </a:p>
        </p:txBody>
      </p:sp>
      <p:sp>
        <p:nvSpPr>
          <p:cNvPr id="3" name="Content Placeholder 2"/>
          <p:cNvSpPr>
            <a:spLocks noGrp="1"/>
          </p:cNvSpPr>
          <p:nvPr>
            <p:ph idx="1"/>
          </p:nvPr>
        </p:nvSpPr>
        <p:spPr>
          <a:xfrm>
            <a:off x="457199" y="709450"/>
            <a:ext cx="8529145" cy="5754413"/>
          </a:xfrm>
          <a:solidFill>
            <a:schemeClr val="accent3">
              <a:lumMod val="20000"/>
              <a:lumOff val="80000"/>
            </a:schemeClr>
          </a:solidFill>
        </p:spPr>
        <p:txBody>
          <a:bodyPr>
            <a:noAutofit/>
          </a:bodyPr>
          <a:lstStyle/>
          <a:p>
            <a:r>
              <a:rPr lang="en-IN" sz="2400" dirty="0" smtClean="0"/>
              <a:t>To develop post-harvest techniques for sustainable harvesting</a:t>
            </a:r>
          </a:p>
          <a:p>
            <a:pPr algn="just"/>
            <a:r>
              <a:rPr lang="en-IN" sz="2400" dirty="0" smtClean="0"/>
              <a:t>To identify Implementing Agency for PHM and Detail Project should be submitted by IA (</a:t>
            </a:r>
            <a:r>
              <a:rPr lang="en-IN" sz="2400" dirty="0" smtClean="0">
                <a:hlinkClick r:id="rId2" action="ppaction://hlinkfile"/>
              </a:rPr>
              <a:t>as per format</a:t>
            </a:r>
            <a:r>
              <a:rPr lang="en-IN" sz="2400" dirty="0" smtClean="0"/>
              <a:t>) </a:t>
            </a:r>
          </a:p>
          <a:p>
            <a:pPr algn="just"/>
            <a:r>
              <a:rPr lang="en-IN" sz="2400" dirty="0" smtClean="0"/>
              <a:t>Objective may be clearly mentioned  like what activities  may be done in PHM units, direr, solar direr, storage and </a:t>
            </a:r>
            <a:r>
              <a:rPr lang="en-IN" sz="2400" dirty="0" err="1" smtClean="0"/>
              <a:t>godown</a:t>
            </a:r>
            <a:r>
              <a:rPr lang="en-IN" sz="2400" dirty="0" smtClean="0"/>
              <a:t>.</a:t>
            </a:r>
          </a:p>
          <a:p>
            <a:pPr algn="just"/>
            <a:r>
              <a:rPr lang="en-IN" sz="2400" dirty="0" smtClean="0"/>
              <a:t>PHM may be established near the cluster</a:t>
            </a:r>
          </a:p>
          <a:p>
            <a:pPr algn="just"/>
            <a:r>
              <a:rPr lang="en-IN" sz="2400" dirty="0" smtClean="0"/>
              <a:t>GPS location is to mentioned after establishment</a:t>
            </a:r>
          </a:p>
          <a:p>
            <a:pPr algn="just"/>
            <a:r>
              <a:rPr lang="en-IN" sz="2400" dirty="0" smtClean="0"/>
              <a:t>It should be permanent structure</a:t>
            </a:r>
          </a:p>
          <a:p>
            <a:pPr lvl="0" algn="just"/>
            <a:r>
              <a:rPr lang="en-IN" sz="2400" dirty="0" smtClean="0"/>
              <a:t>Mobile infrastructure for post harvest operations viz. grading, packaging, quality testing etc., (excluding transport equipment).</a:t>
            </a:r>
            <a:endParaRPr lang="en-US" sz="2400" dirty="0" smtClean="0"/>
          </a:p>
          <a:p>
            <a:pPr lvl="0" algn="just"/>
            <a:r>
              <a:rPr lang="en-IN" sz="2400" dirty="0" smtClean="0"/>
              <a:t>State will identify such site and support under NAM on project mode. </a:t>
            </a:r>
          </a:p>
          <a:p>
            <a:pPr algn="just"/>
            <a:r>
              <a:rPr lang="en-US" sz="2400" dirty="0" smtClean="0"/>
              <a:t>infrastructure for packaging, drying sheds, processing units shall be provided to only public sector/ farmer’s cluster/</a:t>
            </a:r>
            <a:r>
              <a:rPr lang="en-US" sz="2400" dirty="0" err="1" smtClean="0"/>
              <a:t>Panchyat</a:t>
            </a:r>
            <a:r>
              <a:rPr lang="en-US" sz="2400" dirty="0" smtClean="0"/>
              <a:t>/farmer’s cooperatives/producers company linked to cultivation cluster.</a:t>
            </a:r>
          </a:p>
          <a:p>
            <a:endParaRPr lang="en-IN" sz="2400" dirty="0" smtClean="0"/>
          </a:p>
          <a:p>
            <a:pPr>
              <a:buNone/>
            </a:pPr>
            <a:r>
              <a:rPr lang="en-IN" sz="2400" dirty="0" smtClean="0"/>
              <a:t> </a:t>
            </a:r>
            <a:endParaRPr lang="en-US" sz="2400" dirty="0" smtClean="0"/>
          </a:p>
          <a:p>
            <a:endParaRPr lang="en-US" sz="24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7872"/>
          </a:xfrm>
          <a:solidFill>
            <a:schemeClr val="accent3">
              <a:lumMod val="60000"/>
              <a:lumOff val="40000"/>
            </a:schemeClr>
          </a:solidFill>
        </p:spPr>
        <p:txBody>
          <a:bodyPr>
            <a:normAutofit fontScale="90000"/>
          </a:bodyPr>
          <a:lstStyle/>
          <a:p>
            <a:pPr>
              <a:spcBef>
                <a:spcPts val="0"/>
              </a:spcBef>
            </a:pPr>
            <a:r>
              <a:rPr lang="en-US" b="1" dirty="0" smtClean="0">
                <a:solidFill>
                  <a:srgbClr val="FF0000"/>
                </a:solidFill>
                <a:latin typeface="Book Antiqua" pitchFamily="18" charset="0"/>
              </a:rPr>
              <a:t>Processing unit</a:t>
            </a:r>
            <a:endParaRPr lang="en-US" dirty="0"/>
          </a:p>
        </p:txBody>
      </p:sp>
      <p:sp>
        <p:nvSpPr>
          <p:cNvPr id="3" name="Content Placeholder 2"/>
          <p:cNvSpPr>
            <a:spLocks noGrp="1"/>
          </p:cNvSpPr>
          <p:nvPr>
            <p:ph idx="1"/>
          </p:nvPr>
        </p:nvSpPr>
        <p:spPr>
          <a:xfrm>
            <a:off x="153716" y="930172"/>
            <a:ext cx="8820807" cy="5196001"/>
          </a:xfrm>
          <a:solidFill>
            <a:schemeClr val="accent3">
              <a:lumMod val="20000"/>
              <a:lumOff val="80000"/>
            </a:schemeClr>
          </a:solidFill>
        </p:spPr>
        <p:txBody>
          <a:bodyPr>
            <a:normAutofit fontScale="92500" lnSpcReduction="10000"/>
          </a:bodyPr>
          <a:lstStyle/>
          <a:p>
            <a:pPr marL="520700" indent="-520700" algn="just"/>
            <a:r>
              <a:rPr lang="en-US" sz="2300" dirty="0" smtClean="0">
                <a:latin typeface="Book Antiqua" pitchFamily="18" charset="0"/>
              </a:rPr>
              <a:t>The processing unit should preferably be set up within the existing industrial estates, which have the necessary infrastructure of power, road network and linkages with rail head/seaports.</a:t>
            </a:r>
          </a:p>
          <a:p>
            <a:pPr marL="520700" indent="-520700" algn="just"/>
            <a:r>
              <a:rPr lang="en-US" sz="2300" dirty="0" smtClean="0">
                <a:latin typeface="Book Antiqua" pitchFamily="18" charset="0"/>
              </a:rPr>
              <a:t>Having all facilities like quality test labs, </a:t>
            </a:r>
            <a:r>
              <a:rPr lang="en-IN" sz="2300" dirty="0" smtClean="0">
                <a:latin typeface="Book Antiqua" pitchFamily="18" charset="0"/>
              </a:rPr>
              <a:t>assembling, grading, standardization and quality certification, </a:t>
            </a:r>
            <a:r>
              <a:rPr lang="en-IN" sz="2300" dirty="0" err="1" smtClean="0">
                <a:latin typeface="Book Antiqua" pitchFamily="18" charset="0"/>
              </a:rPr>
              <a:t>labeling</a:t>
            </a:r>
            <a:r>
              <a:rPr lang="en-IN" sz="2300" dirty="0" smtClean="0">
                <a:latin typeface="Book Antiqua" pitchFamily="18" charset="0"/>
              </a:rPr>
              <a:t>, packaging, value addition etc.</a:t>
            </a:r>
          </a:p>
          <a:p>
            <a:pPr marL="520700" indent="-520700"/>
            <a:r>
              <a:rPr lang="en-IN" sz="2300" dirty="0" smtClean="0">
                <a:solidFill>
                  <a:srgbClr val="FF0000"/>
                </a:solidFill>
                <a:latin typeface="Book Antiqua" pitchFamily="18" charset="0"/>
              </a:rPr>
              <a:t>DPR is required along with the activities to be done in unit.</a:t>
            </a:r>
          </a:p>
          <a:p>
            <a:pPr marL="520700" indent="-520700"/>
            <a:r>
              <a:rPr lang="en-US" sz="2300" dirty="0" smtClean="0">
                <a:latin typeface="Book Antiqua" pitchFamily="18" charset="0"/>
              </a:rPr>
              <a:t>Financial assistance @ 30% of the project cost subject to a maximum of Rs. 30 </a:t>
            </a:r>
            <a:r>
              <a:rPr lang="en-US" sz="2300" dirty="0" err="1" smtClean="0">
                <a:latin typeface="Book Antiqua" pitchFamily="18" charset="0"/>
              </a:rPr>
              <a:t>lakhs</a:t>
            </a:r>
            <a:r>
              <a:rPr lang="en-US" sz="2300" dirty="0" smtClean="0">
                <a:latin typeface="Book Antiqua" pitchFamily="18" charset="0"/>
              </a:rPr>
              <a:t> will be admissible for setting up of quality test labs for testing of raw material and value added products in a PPP mode on the basis of an </a:t>
            </a:r>
            <a:r>
              <a:rPr lang="en-US" sz="2300" dirty="0" err="1" smtClean="0">
                <a:latin typeface="Book Antiqua" pitchFamily="18" charset="0"/>
              </a:rPr>
              <a:t>MoU</a:t>
            </a:r>
            <a:r>
              <a:rPr lang="en-US" sz="2300" dirty="0" smtClean="0">
                <a:latin typeface="Book Antiqua" pitchFamily="18" charset="0"/>
              </a:rPr>
              <a:t> between organization, State Implementation Agency and NMPB, admissible under the flexible component. Additionally, financial assistance for market promotion through the media, participation in exhibitions, trade fairs, developing and hiring of display facilities will be available @ 50% of the project cost limited to Rs. 10 </a:t>
            </a:r>
            <a:r>
              <a:rPr lang="en-US" sz="2300" dirty="0" err="1" smtClean="0">
                <a:latin typeface="Book Antiqua" pitchFamily="18" charset="0"/>
              </a:rPr>
              <a:t>lakhs</a:t>
            </a:r>
            <a:r>
              <a:rPr lang="en-US" sz="2300" dirty="0" smtClean="0">
                <a:latin typeface="Book Antiqua" pitchFamily="18" charset="0"/>
              </a:rPr>
              <a:t>.</a:t>
            </a:r>
            <a:endParaRPr lang="en-US" sz="2300" dirty="0">
              <a:latin typeface="Book Antiqua"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99090"/>
          </a:xfrm>
          <a:solidFill>
            <a:schemeClr val="accent3">
              <a:lumMod val="60000"/>
              <a:lumOff val="40000"/>
            </a:schemeClr>
          </a:solidFill>
        </p:spPr>
        <p:txBody>
          <a:bodyPr>
            <a:normAutofit fontScale="90000"/>
          </a:bodyPr>
          <a:lstStyle/>
          <a:p>
            <a:r>
              <a:rPr lang="en-US" b="1" dirty="0" smtClean="0"/>
              <a:t> </a:t>
            </a:r>
            <a:r>
              <a:rPr lang="en-US" b="1" dirty="0" smtClean="0">
                <a:solidFill>
                  <a:srgbClr val="FF0000"/>
                </a:solidFill>
              </a:rPr>
              <a:t>Marketing and its infrastructure</a:t>
            </a:r>
            <a:endParaRPr lang="en-US" b="1" dirty="0">
              <a:solidFill>
                <a:srgbClr val="FF0000"/>
              </a:solidFill>
            </a:endParaRPr>
          </a:p>
        </p:txBody>
      </p:sp>
      <p:sp>
        <p:nvSpPr>
          <p:cNvPr id="3" name="Content Placeholder 2"/>
          <p:cNvSpPr>
            <a:spLocks noGrp="1"/>
          </p:cNvSpPr>
          <p:nvPr>
            <p:ph idx="1"/>
          </p:nvPr>
        </p:nvSpPr>
        <p:spPr>
          <a:xfrm>
            <a:off x="236486" y="677918"/>
            <a:ext cx="8761687" cy="5448250"/>
          </a:xfrm>
          <a:solidFill>
            <a:schemeClr val="accent3">
              <a:lumMod val="20000"/>
              <a:lumOff val="80000"/>
            </a:schemeClr>
          </a:solidFill>
        </p:spPr>
        <p:txBody>
          <a:bodyPr>
            <a:normAutofit fontScale="85000" lnSpcReduction="20000"/>
          </a:bodyPr>
          <a:lstStyle/>
          <a:p>
            <a:pPr lvl="0" algn="just"/>
            <a:r>
              <a:rPr lang="en-IN" b="1" dirty="0" smtClean="0">
                <a:solidFill>
                  <a:srgbClr val="0000CC"/>
                </a:solidFill>
              </a:rPr>
              <a:t>Detailed project is required for DCC /RCC  along with specific objectives</a:t>
            </a:r>
          </a:p>
          <a:p>
            <a:pPr lvl="0" algn="just"/>
            <a:r>
              <a:rPr lang="en-IN" b="1" dirty="0" smtClean="0">
                <a:solidFill>
                  <a:srgbClr val="0000CC"/>
                </a:solidFill>
              </a:rPr>
              <a:t>Infrastructure for Marketing from producers to consumers/ processing  units / bulk buyers etc.</a:t>
            </a:r>
            <a:endParaRPr lang="en-US" b="1" dirty="0" smtClean="0">
              <a:solidFill>
                <a:srgbClr val="0000CC"/>
              </a:solidFill>
            </a:endParaRPr>
          </a:p>
          <a:p>
            <a:pPr lvl="0" algn="just"/>
            <a:r>
              <a:rPr lang="en-IN" b="1" dirty="0" smtClean="0">
                <a:solidFill>
                  <a:srgbClr val="0000CC"/>
                </a:solidFill>
              </a:rPr>
              <a:t>Infrastructure for E-trading, market extension and market oriented production planning.</a:t>
            </a:r>
          </a:p>
          <a:p>
            <a:pPr algn="just"/>
            <a:r>
              <a:rPr lang="en-IN" b="1" dirty="0" smtClean="0">
                <a:solidFill>
                  <a:srgbClr val="0000CC"/>
                </a:solidFill>
              </a:rPr>
              <a:t>Implementing agency will identify suitable sites may be already existing APMC or new site for development of market infrastructure. One market in each State will be developed as State of care facility of international standards.</a:t>
            </a:r>
          </a:p>
          <a:p>
            <a:pPr lvl="0" algn="just"/>
            <a:r>
              <a:rPr lang="en-IN" b="1" dirty="0" smtClean="0">
                <a:solidFill>
                  <a:srgbClr val="0000CC"/>
                </a:solidFill>
              </a:rPr>
              <a:t>Functional Infrastructure for assembling, grading, standardization and quality certification, </a:t>
            </a:r>
            <a:r>
              <a:rPr lang="en-IN" b="1" dirty="0" err="1" smtClean="0">
                <a:solidFill>
                  <a:srgbClr val="0000CC"/>
                </a:solidFill>
              </a:rPr>
              <a:t>labeling</a:t>
            </a:r>
            <a:r>
              <a:rPr lang="en-IN" b="1" dirty="0" smtClean="0">
                <a:solidFill>
                  <a:srgbClr val="0000CC"/>
                </a:solidFill>
              </a:rPr>
              <a:t>, packaging, value addition facilities (without changing the product form).</a:t>
            </a:r>
            <a:endParaRPr lang="en-US" b="1" dirty="0" smtClean="0">
              <a:solidFill>
                <a:srgbClr val="0000CC"/>
              </a:solidFill>
            </a:endParaRPr>
          </a:p>
          <a:p>
            <a:pPr algn="just"/>
            <a:endParaRPr lang="en-US" dirty="0" smtClean="0"/>
          </a:p>
          <a:p>
            <a:pPr lvl="0"/>
            <a:endParaRPr lang="en-US" dirty="0" smtClean="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3" cstate="print"/>
          <a:srcRect r="1317"/>
          <a:stretch>
            <a:fillRect/>
          </a:stretch>
        </p:blipFill>
        <p:spPr bwMode="auto">
          <a:xfrm>
            <a:off x="0" y="1"/>
            <a:ext cx="9144000" cy="6856413"/>
          </a:xfrm>
          <a:prstGeom prst="rect">
            <a:avLst/>
          </a:prstGeom>
          <a:noFill/>
          <a:ln w="9525">
            <a:noFill/>
            <a:miter lim="800000"/>
            <a:headEnd/>
            <a:tailEnd/>
          </a:ln>
        </p:spPr>
      </p:pic>
      <p:sp>
        <p:nvSpPr>
          <p:cNvPr id="6147" name="Rectangle 3"/>
          <p:cNvSpPr>
            <a:spLocks noGrp="1" noChangeArrowheads="1"/>
          </p:cNvSpPr>
          <p:nvPr>
            <p:ph idx="1"/>
          </p:nvPr>
        </p:nvSpPr>
        <p:spPr>
          <a:xfrm>
            <a:off x="533400" y="1219202"/>
            <a:ext cx="8229600" cy="4525963"/>
          </a:xfrm>
        </p:spPr>
        <p:txBody>
          <a:bodyPr rtlCol="0">
            <a:normAutofit lnSpcReduction="10000"/>
          </a:bodyPr>
          <a:lstStyle/>
          <a:p>
            <a:pPr marL="365125" indent="-282575" eaLnBrk="1" fontAlgn="auto" hangingPunct="1">
              <a:spcBef>
                <a:spcPct val="35000"/>
              </a:spcBef>
              <a:spcAft>
                <a:spcPct val="20000"/>
              </a:spcAft>
              <a:buClr>
                <a:srgbClr val="0000FF"/>
              </a:buClr>
              <a:buFont typeface="Wingdings 2" pitchFamily="18" charset="2"/>
              <a:buChar char=""/>
              <a:defRPr/>
            </a:pPr>
            <a:r>
              <a:rPr lang="en-US" sz="2800" b="1" dirty="0" smtClean="0">
                <a:solidFill>
                  <a:srgbClr val="0000FF"/>
                </a:solidFill>
              </a:rPr>
              <a:t>India has 47000 diverse plant species.</a:t>
            </a:r>
          </a:p>
          <a:p>
            <a:pPr algn="just" eaLnBrk="1" fontAlgn="auto" hangingPunct="1">
              <a:spcAft>
                <a:spcPts val="0"/>
              </a:spcAft>
              <a:defRPr/>
            </a:pPr>
            <a:r>
              <a:rPr lang="en-US" sz="2800" b="1" dirty="0" smtClean="0">
                <a:solidFill>
                  <a:srgbClr val="3333FF"/>
                </a:solidFill>
              </a:rPr>
              <a:t>15000 vascular plants and 35% of which are endemic</a:t>
            </a:r>
          </a:p>
          <a:p>
            <a:pPr algn="just" eaLnBrk="1" fontAlgn="auto" hangingPunct="1">
              <a:spcAft>
                <a:spcPts val="0"/>
              </a:spcAft>
              <a:defRPr/>
            </a:pPr>
            <a:r>
              <a:rPr lang="en-US" sz="2800" b="1" dirty="0" smtClean="0">
                <a:solidFill>
                  <a:srgbClr val="FF0000"/>
                </a:solidFill>
              </a:rPr>
              <a:t>Western </a:t>
            </a:r>
            <a:r>
              <a:rPr lang="en-US" sz="2800" b="1" dirty="0" err="1" smtClean="0">
                <a:solidFill>
                  <a:srgbClr val="FF0000"/>
                </a:solidFill>
              </a:rPr>
              <a:t>Ghat</a:t>
            </a:r>
            <a:endParaRPr lang="en-US" sz="2800" b="1" dirty="0" smtClean="0">
              <a:solidFill>
                <a:srgbClr val="FF0000"/>
              </a:solidFill>
            </a:endParaRPr>
          </a:p>
          <a:p>
            <a:pPr algn="just" eaLnBrk="1" fontAlgn="auto" hangingPunct="1">
              <a:spcAft>
                <a:spcPts val="0"/>
              </a:spcAft>
              <a:defRPr/>
            </a:pPr>
            <a:r>
              <a:rPr lang="en-US" sz="2800" b="1" dirty="0" smtClean="0">
                <a:solidFill>
                  <a:srgbClr val="FF0000"/>
                </a:solidFill>
              </a:rPr>
              <a:t>North Eastern India</a:t>
            </a:r>
          </a:p>
          <a:p>
            <a:pPr algn="just" eaLnBrk="1" fontAlgn="auto" hangingPunct="1">
              <a:spcAft>
                <a:spcPts val="0"/>
              </a:spcAft>
              <a:defRPr/>
            </a:pPr>
            <a:r>
              <a:rPr lang="en-US" sz="2800" b="1" dirty="0" smtClean="0">
                <a:solidFill>
                  <a:srgbClr val="FF0000"/>
                </a:solidFill>
              </a:rPr>
              <a:t>The Himalayan region</a:t>
            </a:r>
          </a:p>
          <a:p>
            <a:pPr algn="just" eaLnBrk="1" fontAlgn="auto" hangingPunct="1">
              <a:spcAft>
                <a:spcPts val="0"/>
              </a:spcAft>
              <a:defRPr/>
            </a:pPr>
            <a:r>
              <a:rPr lang="en-US" sz="2800" b="1" dirty="0" smtClean="0">
                <a:solidFill>
                  <a:srgbClr val="FF0000"/>
                </a:solidFill>
              </a:rPr>
              <a:t>Sand Land</a:t>
            </a:r>
          </a:p>
          <a:p>
            <a:pPr algn="just" eaLnBrk="1" fontAlgn="auto" hangingPunct="1">
              <a:spcAft>
                <a:spcPts val="0"/>
              </a:spcAft>
              <a:defRPr/>
            </a:pPr>
            <a:r>
              <a:rPr lang="en-US" sz="2800" b="1" dirty="0" smtClean="0">
                <a:solidFill>
                  <a:srgbClr val="FF0000"/>
                </a:solidFill>
              </a:rPr>
              <a:t>2532 species in Himalayas</a:t>
            </a:r>
          </a:p>
          <a:p>
            <a:pPr algn="just" eaLnBrk="1" fontAlgn="auto" hangingPunct="1">
              <a:spcAft>
                <a:spcPts val="0"/>
              </a:spcAft>
              <a:defRPr/>
            </a:pPr>
            <a:r>
              <a:rPr lang="en-US" sz="2800" b="1" dirty="0" smtClean="0">
                <a:solidFill>
                  <a:srgbClr val="FF0000"/>
                </a:solidFill>
              </a:rPr>
              <a:t>1788 species in the Peninsular region</a:t>
            </a:r>
          </a:p>
        </p:txBody>
      </p:sp>
      <p:sp>
        <p:nvSpPr>
          <p:cNvPr id="10243" name="Rectangle 14"/>
          <p:cNvSpPr>
            <a:spLocks noChangeArrowheads="1"/>
          </p:cNvSpPr>
          <p:nvPr/>
        </p:nvSpPr>
        <p:spPr bwMode="auto">
          <a:xfrm>
            <a:off x="76200" y="1"/>
            <a:ext cx="8686800" cy="646113"/>
          </a:xfrm>
          <a:prstGeom prst="rect">
            <a:avLst/>
          </a:prstGeom>
          <a:solidFill>
            <a:srgbClr val="006600">
              <a:alpha val="0"/>
            </a:srgbClr>
          </a:solidFill>
          <a:ln w="9525" algn="ctr">
            <a:noFill/>
            <a:miter lim="800000"/>
            <a:headEnd/>
            <a:tailEnd/>
          </a:ln>
        </p:spPr>
        <p:txBody>
          <a:bodyPr lIns="91436" tIns="45718" rIns="91436" bIns="45718">
            <a:spAutoFit/>
          </a:bodyPr>
          <a:lstStyle/>
          <a:p>
            <a:pPr>
              <a:buFont typeface="Wingdings" pitchFamily="2" charset="2"/>
              <a:buNone/>
              <a:defRPr/>
            </a:pPr>
            <a:r>
              <a:rPr lang="en-US" sz="3600" dirty="0">
                <a:latin typeface="+mn-lt"/>
              </a:rPr>
              <a:t>INDIAN SCENARIO  </a:t>
            </a:r>
          </a:p>
        </p:txBody>
      </p:sp>
      <p:sp>
        <p:nvSpPr>
          <p:cNvPr id="6149" name="Text Box 5"/>
          <p:cNvSpPr txBox="1">
            <a:spLocks noChangeArrowheads="1"/>
          </p:cNvSpPr>
          <p:nvPr/>
        </p:nvSpPr>
        <p:spPr bwMode="auto">
          <a:xfrm>
            <a:off x="6858000" y="6172200"/>
            <a:ext cx="990600" cy="369888"/>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C000"/>
                </a:solidFill>
              </a:rPr>
              <a:t>4</a:t>
            </a: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858000"/>
          </a:xfrm>
        </p:spPr>
        <p:txBody>
          <a:bodyPr>
            <a:normAutofit fontScale="55000" lnSpcReduction="20000"/>
          </a:bodyPr>
          <a:lstStyle/>
          <a:p>
            <a:pPr algn="just"/>
            <a:r>
              <a:rPr lang="en-US" b="1" dirty="0" smtClean="0">
                <a:solidFill>
                  <a:srgbClr val="FF0000"/>
                </a:solidFill>
                <a:latin typeface="Book Antiqua" pitchFamily="18" charset="0"/>
              </a:rPr>
              <a:t>Quality testing of raw material:-</a:t>
            </a:r>
            <a:r>
              <a:rPr lang="en-US" b="1" dirty="0" smtClean="0">
                <a:latin typeface="Book Antiqua" pitchFamily="18" charset="0"/>
              </a:rPr>
              <a:t> </a:t>
            </a:r>
            <a:r>
              <a:rPr lang="en-US" dirty="0" smtClean="0">
                <a:solidFill>
                  <a:srgbClr val="3333FF"/>
                </a:solidFill>
                <a:latin typeface="Book Antiqua" pitchFamily="18" charset="0"/>
              </a:rPr>
              <a:t>Financial assistance @ 30% of the project cost subject to a maximum of Rs. 30 </a:t>
            </a:r>
            <a:r>
              <a:rPr lang="en-US" dirty="0" err="1" smtClean="0">
                <a:solidFill>
                  <a:srgbClr val="3333FF"/>
                </a:solidFill>
                <a:latin typeface="Book Antiqua" pitchFamily="18" charset="0"/>
              </a:rPr>
              <a:t>lakhs</a:t>
            </a:r>
            <a:r>
              <a:rPr lang="en-US" dirty="0" smtClean="0">
                <a:solidFill>
                  <a:srgbClr val="3333FF"/>
                </a:solidFill>
                <a:latin typeface="Book Antiqua" pitchFamily="18" charset="0"/>
              </a:rPr>
              <a:t> will be admissible for setting up of quality test labs for testing of raw material and value added products in a PPP mode. </a:t>
            </a:r>
          </a:p>
          <a:p>
            <a:pPr marL="400050" indent="-400050" algn="just"/>
            <a:r>
              <a:rPr lang="en-US" b="1" dirty="0" smtClean="0">
                <a:solidFill>
                  <a:srgbClr val="FF0000"/>
                </a:solidFill>
                <a:latin typeface="Book Antiqua" pitchFamily="18" charset="0"/>
              </a:rPr>
              <a:t>Quality Testing:- </a:t>
            </a:r>
            <a:r>
              <a:rPr lang="en-US" dirty="0" smtClean="0">
                <a:latin typeface="Book Antiqua" pitchFamily="18" charset="0"/>
              </a:rPr>
              <a:t>The growers will be entitled to 50% of the testing charges subject to a maximum of Rs. 5000 if the herbs/medicinal plants are tested in AYUSH/NABL accredited Laboratories. </a:t>
            </a:r>
          </a:p>
          <a:p>
            <a:pPr marL="400050" indent="-400050" algn="just"/>
            <a:r>
              <a:rPr lang="en-US" b="1" dirty="0" smtClean="0">
                <a:solidFill>
                  <a:srgbClr val="FF0000"/>
                </a:solidFill>
                <a:latin typeface="Book Antiqua" pitchFamily="18" charset="0"/>
              </a:rPr>
              <a:t>Certification:- </a:t>
            </a:r>
            <a:r>
              <a:rPr lang="en-US" b="1" dirty="0" smtClean="0">
                <a:solidFill>
                  <a:srgbClr val="3333FF"/>
                </a:solidFill>
                <a:latin typeface="Book Antiqua" pitchFamily="18" charset="0"/>
              </a:rPr>
              <a:t>The certification charges will be admissible on a group basis to the limit of Rs. 5 </a:t>
            </a:r>
            <a:r>
              <a:rPr lang="en-US" b="1" dirty="0" err="1" smtClean="0">
                <a:solidFill>
                  <a:srgbClr val="3333FF"/>
                </a:solidFill>
                <a:latin typeface="Book Antiqua" pitchFamily="18" charset="0"/>
              </a:rPr>
              <a:t>lakhs</a:t>
            </a:r>
            <a:r>
              <a:rPr lang="en-US" b="1" dirty="0" smtClean="0">
                <a:solidFill>
                  <a:srgbClr val="3333FF"/>
                </a:solidFill>
                <a:latin typeface="Book Antiqua" pitchFamily="18" charset="0"/>
              </a:rPr>
              <a:t> for 50 hectares of cultivation in groups/clusters</a:t>
            </a:r>
            <a:r>
              <a:rPr lang="en-US" b="1" dirty="0" smtClean="0">
                <a:solidFill>
                  <a:srgbClr val="008000"/>
                </a:solidFill>
                <a:latin typeface="Book Antiqua" pitchFamily="18" charset="0"/>
              </a:rPr>
              <a:t>.</a:t>
            </a:r>
          </a:p>
          <a:p>
            <a:pPr marL="400050" indent="-400050" algn="just"/>
            <a:r>
              <a:rPr lang="en-US" b="1" dirty="0" smtClean="0">
                <a:solidFill>
                  <a:srgbClr val="FF0000"/>
                </a:solidFill>
                <a:latin typeface="Book Antiqua" pitchFamily="18" charset="0"/>
              </a:rPr>
              <a:t>Crop Insurance:- </a:t>
            </a:r>
            <a:r>
              <a:rPr lang="en-US" b="1" dirty="0" smtClean="0">
                <a:solidFill>
                  <a:srgbClr val="3333FF"/>
                </a:solidFill>
                <a:latin typeface="Book Antiqua" pitchFamily="18" charset="0"/>
              </a:rPr>
              <a:t>Medicinal plants are a new activity under farming and, therefore, farmers need to be covered with crop insurance.</a:t>
            </a:r>
            <a:r>
              <a:rPr lang="en-US" b="1" dirty="0" smtClean="0">
                <a:solidFill>
                  <a:srgbClr val="008000"/>
                </a:solidFill>
                <a:latin typeface="Book Antiqua" pitchFamily="18" charset="0"/>
              </a:rPr>
              <a:t> </a:t>
            </a:r>
            <a:r>
              <a:rPr lang="en-US" b="1" dirty="0" smtClean="0">
                <a:solidFill>
                  <a:schemeClr val="tx1">
                    <a:lumMod val="95000"/>
                    <a:lumOff val="5000"/>
                  </a:schemeClr>
                </a:solidFill>
                <a:latin typeface="Book Antiqua" pitchFamily="18" charset="0"/>
              </a:rPr>
              <a:t>This component seeks to provide assistance towards payment of 50% of the premium for particular crop.</a:t>
            </a:r>
          </a:p>
          <a:p>
            <a:pPr algn="just">
              <a:buNone/>
            </a:pPr>
            <a:r>
              <a:rPr lang="en-US" b="1" dirty="0" smtClean="0"/>
              <a:t>Market Promotion:- </a:t>
            </a:r>
          </a:p>
          <a:p>
            <a:pPr algn="just">
              <a:buNone/>
            </a:pPr>
            <a:r>
              <a:rPr lang="en-US" dirty="0" smtClean="0"/>
              <a:t>	</a:t>
            </a:r>
            <a:r>
              <a:rPr lang="en-US" b="1" dirty="0" smtClean="0">
                <a:solidFill>
                  <a:srgbClr val="0000CC"/>
                </a:solidFill>
              </a:rPr>
              <a:t>Market promotion like media promotion, participation in exhibitions, trade fairs, hiring display facilities are project based but limited to Rs. 10 </a:t>
            </a:r>
            <a:r>
              <a:rPr lang="en-US" b="1" dirty="0" err="1" smtClean="0">
                <a:solidFill>
                  <a:srgbClr val="0000CC"/>
                </a:solidFill>
              </a:rPr>
              <a:t>lakhs</a:t>
            </a:r>
            <a:r>
              <a:rPr lang="en-US" b="1" dirty="0" smtClean="0">
                <a:solidFill>
                  <a:srgbClr val="0000CC"/>
                </a:solidFill>
              </a:rPr>
              <a:t> for each cluster</a:t>
            </a:r>
          </a:p>
          <a:p>
            <a:pPr algn="just">
              <a:buNone/>
            </a:pPr>
            <a:r>
              <a:rPr lang="en-US" b="1" dirty="0" smtClean="0"/>
              <a:t>Market Intelligence:- </a:t>
            </a:r>
          </a:p>
          <a:p>
            <a:pPr algn="just"/>
            <a:r>
              <a:rPr lang="en-US" b="1" dirty="0" smtClean="0">
                <a:solidFill>
                  <a:srgbClr val="0000CC"/>
                </a:solidFill>
              </a:rPr>
              <a:t>The Action Plan may include collection, compilation and dissemination of market intelligence to growers. </a:t>
            </a:r>
          </a:p>
          <a:p>
            <a:pPr algn="just"/>
            <a:r>
              <a:rPr lang="en-US" dirty="0" smtClean="0">
                <a:solidFill>
                  <a:srgbClr val="0000CC"/>
                </a:solidFill>
              </a:rPr>
              <a:t>The assistance for this component will be project based.</a:t>
            </a:r>
          </a:p>
          <a:p>
            <a:pPr algn="just">
              <a:buNone/>
            </a:pPr>
            <a:r>
              <a:rPr lang="en-US" b="1" dirty="0" smtClean="0"/>
              <a:t>Buy – back Interventions:- </a:t>
            </a:r>
          </a:p>
          <a:p>
            <a:pPr algn="just"/>
            <a:r>
              <a:rPr lang="en-US" b="1" dirty="0" smtClean="0">
                <a:solidFill>
                  <a:srgbClr val="0000CC"/>
                </a:solidFill>
              </a:rPr>
              <a:t>The buy – back interventions in the form of buyer - seller meetings, flexible and innovative marketing arrangements, Creation of  revolving fund at Cluster level.</a:t>
            </a:r>
          </a:p>
          <a:p>
            <a:pPr algn="just"/>
            <a:r>
              <a:rPr lang="en-US" dirty="0" smtClean="0">
                <a:solidFill>
                  <a:srgbClr val="0000CC"/>
                </a:solidFill>
              </a:rPr>
              <a:t>The assistance will be project based.</a:t>
            </a:r>
          </a:p>
          <a:p>
            <a:pPr marL="400050" indent="-400050" algn="just"/>
            <a:r>
              <a:rPr lang="en-US" b="1" dirty="0" smtClean="0">
                <a:solidFill>
                  <a:schemeClr val="tx1">
                    <a:lumMod val="95000"/>
                    <a:lumOff val="5000"/>
                  </a:schemeClr>
                </a:solidFill>
                <a:latin typeface="Book Antiqua" pitchFamily="18" charset="0"/>
              </a:rPr>
              <a:t>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1439214" y="4146997"/>
            <a:ext cx="1351477" cy="12025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Part of SAAP</a:t>
            </a:r>
          </a:p>
          <a:p>
            <a:pPr algn="ctr"/>
            <a:r>
              <a:rPr lang="en-IN" dirty="0" smtClean="0"/>
              <a:t>Under NAM</a:t>
            </a:r>
            <a:endParaRPr lang="en-IN" dirty="0"/>
          </a:p>
        </p:txBody>
      </p:sp>
      <p:sp>
        <p:nvSpPr>
          <p:cNvPr id="2" name="Title 1"/>
          <p:cNvSpPr>
            <a:spLocks noGrp="1"/>
          </p:cNvSpPr>
          <p:nvPr>
            <p:ph type="title"/>
          </p:nvPr>
        </p:nvSpPr>
        <p:spPr>
          <a:xfrm>
            <a:off x="376707" y="953037"/>
            <a:ext cx="3216499" cy="1176308"/>
          </a:xfrm>
        </p:spPr>
        <p:txBody>
          <a:bodyPr>
            <a:noAutofit/>
          </a:bodyPr>
          <a:lstStyle/>
          <a:p>
            <a:pPr lvl="0"/>
            <a:r>
              <a:rPr lang="en-IN" sz="3200" b="1" dirty="0" smtClean="0"/>
              <a:t/>
            </a:r>
            <a:br>
              <a:rPr lang="en-IN" sz="3200" b="1" dirty="0" smtClean="0"/>
            </a:br>
            <a:r>
              <a:rPr lang="en-IN" sz="2400" b="1" dirty="0" smtClean="0">
                <a:latin typeface="Arial" panose="020B0604020202020204" pitchFamily="34" charset="0"/>
                <a:cs typeface="Arial" panose="020B0604020202020204" pitchFamily="34" charset="0"/>
              </a:rPr>
              <a:t>PREPARATION </a:t>
            </a:r>
            <a:r>
              <a:rPr lang="en-IN" sz="2400" b="1" dirty="0">
                <a:latin typeface="Arial" panose="020B0604020202020204" pitchFamily="34" charset="0"/>
                <a:cs typeface="Arial" panose="020B0604020202020204" pitchFamily="34" charset="0"/>
              </a:rPr>
              <a:t>AND SUBMISSION OF PROPOSAL </a:t>
            </a:r>
            <a:r>
              <a:rPr lang="en-IN" sz="3200" dirty="0"/>
              <a:t/>
            </a:r>
            <a:br>
              <a:rPr lang="en-IN" sz="3200" dirty="0"/>
            </a:br>
            <a:endParaRPr lang="en-IN" sz="3200" dirty="0"/>
          </a:p>
        </p:txBody>
      </p:sp>
      <p:pic>
        <p:nvPicPr>
          <p:cNvPr id="6" name="Content Placeholder 5"/>
          <p:cNvPicPr>
            <a:picLocks noGrp="1" noChangeAspect="1"/>
          </p:cNvPicPr>
          <p:nvPr>
            <p:ph idx="1"/>
          </p:nvPr>
        </p:nvPicPr>
        <p:blipFill>
          <a:blip r:embed="rId2" cstate="print"/>
          <a:stretch>
            <a:fillRect/>
          </a:stretch>
        </p:blipFill>
        <p:spPr>
          <a:xfrm>
            <a:off x="6827333" y="196443"/>
            <a:ext cx="1358002" cy="1105002"/>
          </a:xfrm>
          <a:prstGeom prst="rect">
            <a:avLst/>
          </a:prstGeom>
        </p:spPr>
      </p:pic>
      <p:sp>
        <p:nvSpPr>
          <p:cNvPr id="4" name="Rounded Rectangle 3"/>
          <p:cNvSpPr/>
          <p:nvPr/>
        </p:nvSpPr>
        <p:spPr>
          <a:xfrm>
            <a:off x="87737" y="5177308"/>
            <a:ext cx="1351477" cy="13989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t>State AAP Approved by State Mission</a:t>
            </a:r>
            <a:endParaRPr lang="en-IN" dirty="0"/>
          </a:p>
        </p:txBody>
      </p:sp>
      <p:pic>
        <p:nvPicPr>
          <p:cNvPr id="7" name="Picture 6"/>
          <p:cNvPicPr>
            <a:picLocks noChangeAspect="1"/>
          </p:cNvPicPr>
          <p:nvPr/>
        </p:nvPicPr>
        <p:blipFill>
          <a:blip r:embed="rId2" cstate="print"/>
          <a:stretch>
            <a:fillRect/>
          </a:stretch>
        </p:blipFill>
        <p:spPr>
          <a:xfrm>
            <a:off x="4119392" y="2129346"/>
            <a:ext cx="1358002" cy="1099769"/>
          </a:xfrm>
          <a:prstGeom prst="rect">
            <a:avLst/>
          </a:prstGeom>
        </p:spPr>
      </p:pic>
      <p:pic>
        <p:nvPicPr>
          <p:cNvPr id="8" name="Picture 7"/>
          <p:cNvPicPr>
            <a:picLocks noChangeAspect="1"/>
          </p:cNvPicPr>
          <p:nvPr/>
        </p:nvPicPr>
        <p:blipFill>
          <a:blip r:embed="rId2" cstate="print"/>
          <a:stretch>
            <a:fillRect/>
          </a:stretch>
        </p:blipFill>
        <p:spPr>
          <a:xfrm>
            <a:off x="5469331" y="1132764"/>
            <a:ext cx="1358002" cy="1057054"/>
          </a:xfrm>
          <a:prstGeom prst="rect">
            <a:avLst/>
          </a:prstGeom>
        </p:spPr>
      </p:pic>
      <p:pic>
        <p:nvPicPr>
          <p:cNvPr id="9" name="Picture 8"/>
          <p:cNvPicPr>
            <a:picLocks noChangeAspect="1"/>
          </p:cNvPicPr>
          <p:nvPr/>
        </p:nvPicPr>
        <p:blipFill>
          <a:blip r:embed="rId2" cstate="print"/>
          <a:stretch>
            <a:fillRect/>
          </a:stretch>
        </p:blipFill>
        <p:spPr>
          <a:xfrm>
            <a:off x="2790691" y="3089245"/>
            <a:ext cx="1358002" cy="1190734"/>
          </a:xfrm>
          <a:prstGeom prst="rect">
            <a:avLst/>
          </a:prstGeom>
        </p:spPr>
      </p:pic>
      <p:sp>
        <p:nvSpPr>
          <p:cNvPr id="12" name="Rectangle 11"/>
          <p:cNvSpPr/>
          <p:nvPr/>
        </p:nvSpPr>
        <p:spPr>
          <a:xfrm>
            <a:off x="2790691" y="3631977"/>
            <a:ext cx="1358002" cy="369332"/>
          </a:xfrm>
          <a:prstGeom prst="rect">
            <a:avLst/>
          </a:prstGeom>
        </p:spPr>
        <p:txBody>
          <a:bodyPr wrap="square">
            <a:spAutoFit/>
          </a:bodyPr>
          <a:lstStyle/>
          <a:p>
            <a:pPr lvl="0" algn="ctr"/>
            <a:r>
              <a:rPr lang="en-IN" dirty="0" smtClean="0"/>
              <a:t>D/o AYUSH</a:t>
            </a:r>
            <a:endParaRPr lang="en-IN" dirty="0"/>
          </a:p>
        </p:txBody>
      </p:sp>
      <p:sp>
        <p:nvSpPr>
          <p:cNvPr id="13" name="TextBox 12"/>
          <p:cNvSpPr txBox="1"/>
          <p:nvPr/>
        </p:nvSpPr>
        <p:spPr>
          <a:xfrm>
            <a:off x="4271109" y="2546515"/>
            <a:ext cx="1406091" cy="369332"/>
          </a:xfrm>
          <a:prstGeom prst="rect">
            <a:avLst/>
          </a:prstGeom>
          <a:noFill/>
        </p:spPr>
        <p:txBody>
          <a:bodyPr wrap="none" rtlCol="0">
            <a:spAutoFit/>
          </a:bodyPr>
          <a:lstStyle/>
          <a:p>
            <a:r>
              <a:rPr lang="en-IN" dirty="0" smtClean="0"/>
              <a:t>TSC at NMPB</a:t>
            </a:r>
            <a:endParaRPr lang="en-IN" dirty="0"/>
          </a:p>
        </p:txBody>
      </p:sp>
      <p:sp>
        <p:nvSpPr>
          <p:cNvPr id="14" name="TextBox 13"/>
          <p:cNvSpPr txBox="1"/>
          <p:nvPr/>
        </p:nvSpPr>
        <p:spPr>
          <a:xfrm>
            <a:off x="5733628" y="1483015"/>
            <a:ext cx="1230465" cy="646331"/>
          </a:xfrm>
          <a:prstGeom prst="rect">
            <a:avLst/>
          </a:prstGeom>
          <a:noFill/>
        </p:spPr>
        <p:txBody>
          <a:bodyPr wrap="none" rtlCol="0">
            <a:spAutoFit/>
          </a:bodyPr>
          <a:lstStyle/>
          <a:p>
            <a:r>
              <a:rPr lang="en-IN" dirty="0" smtClean="0"/>
              <a:t>Appraisal </a:t>
            </a:r>
          </a:p>
          <a:p>
            <a:r>
              <a:rPr lang="en-IN" dirty="0" smtClean="0"/>
              <a:t>Committee</a:t>
            </a:r>
            <a:endParaRPr lang="en-IN" dirty="0"/>
          </a:p>
        </p:txBody>
      </p:sp>
      <p:sp>
        <p:nvSpPr>
          <p:cNvPr id="15" name="TextBox 14"/>
          <p:cNvSpPr txBox="1"/>
          <p:nvPr/>
        </p:nvSpPr>
        <p:spPr>
          <a:xfrm>
            <a:off x="7052973" y="511684"/>
            <a:ext cx="1301959" cy="646331"/>
          </a:xfrm>
          <a:prstGeom prst="rect">
            <a:avLst/>
          </a:prstGeom>
          <a:noFill/>
        </p:spPr>
        <p:txBody>
          <a:bodyPr wrap="none" rtlCol="0">
            <a:spAutoFit/>
          </a:bodyPr>
          <a:lstStyle/>
          <a:p>
            <a:r>
              <a:rPr lang="en-IN" dirty="0" smtClean="0"/>
              <a:t>NAM - final </a:t>
            </a:r>
          </a:p>
          <a:p>
            <a:r>
              <a:rPr lang="en-IN" dirty="0" smtClean="0"/>
              <a:t>Approval</a:t>
            </a:r>
            <a:endParaRPr lang="en-IN" dirty="0"/>
          </a:p>
        </p:txBody>
      </p:sp>
    </p:spTree>
    <p:extLst>
      <p:ext uri="{BB962C8B-B14F-4D97-AF65-F5344CB8AC3E}">
        <p14:creationId xmlns="" xmlns:p14="http://schemas.microsoft.com/office/powerpoint/2010/main" val="34358067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171"/>
            <a:ext cx="7886700" cy="1283207"/>
          </a:xfrm>
          <a:solidFill>
            <a:schemeClr val="accent3">
              <a:lumMod val="20000"/>
              <a:lumOff val="80000"/>
            </a:schemeClr>
          </a:solidFill>
        </p:spPr>
        <p:txBody>
          <a:bodyPr>
            <a:normAutofit fontScale="90000"/>
          </a:bodyPr>
          <a:lstStyle/>
          <a:p>
            <a:pPr algn="ctr"/>
            <a:r>
              <a:rPr lang="en-US" sz="2800" b="1" dirty="0" smtClean="0">
                <a:solidFill>
                  <a:srgbClr val="FF0000"/>
                </a:solidFill>
                <a:latin typeface="Arial" panose="020B0604020202020204" pitchFamily="34" charset="0"/>
                <a:cs typeface="Arial" panose="020B0604020202020204" pitchFamily="34" charset="0"/>
              </a:rPr>
              <a:t>Activities approved under Centrally Sponsored Scheme of “ National AYUSH Mission”</a:t>
            </a:r>
            <a:br>
              <a:rPr lang="en-US" sz="2800" b="1" dirty="0" smtClean="0">
                <a:solidFill>
                  <a:srgbClr val="FF0000"/>
                </a:solidFill>
                <a:latin typeface="Arial" panose="020B0604020202020204" pitchFamily="34" charset="0"/>
                <a:cs typeface="Arial" panose="020B0604020202020204" pitchFamily="34" charset="0"/>
              </a:rPr>
            </a:br>
            <a:r>
              <a:rPr lang="en-US" sz="2800" b="1" dirty="0" smtClean="0">
                <a:latin typeface="Arial" panose="020B0604020202020204" pitchFamily="34" charset="0"/>
                <a:cs typeface="Arial" panose="020B0604020202020204" pitchFamily="34" charset="0"/>
              </a:rPr>
              <a:t> Note: No report has been received from most of the states till now</a:t>
            </a:r>
            <a:endParaRPr lang="en-IN" sz="2800" b="1" dirty="0">
              <a:latin typeface="Arial" panose="020B0604020202020204" pitchFamily="34" charset="0"/>
              <a:cs typeface="Arial" panose="020B0604020202020204"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xmlns="" val="436784427"/>
              </p:ext>
            </p:extLst>
          </p:nvPr>
        </p:nvGraphicFramePr>
        <p:xfrm>
          <a:off x="2" y="1576137"/>
          <a:ext cx="8716881" cy="4896196"/>
        </p:xfrm>
        <a:graphic>
          <a:graphicData uri="http://schemas.openxmlformats.org/drawingml/2006/table">
            <a:tbl>
              <a:tblPr firstRow="1" bandRow="1">
                <a:tableStyleId>{5C22544A-7EE6-4342-B048-85BDC9FD1C3A}</a:tableStyleId>
              </a:tblPr>
              <a:tblGrid>
                <a:gridCol w="1109559"/>
                <a:gridCol w="1107862"/>
                <a:gridCol w="1117095"/>
                <a:gridCol w="904753"/>
                <a:gridCol w="1015541"/>
                <a:gridCol w="1181719"/>
                <a:gridCol w="1052468"/>
                <a:gridCol w="1227884"/>
              </a:tblGrid>
              <a:tr h="1878869">
                <a:tc>
                  <a:txBody>
                    <a:bodyPr/>
                    <a:lstStyle/>
                    <a:p>
                      <a:pPr algn="ctr" fontAlgn="ctr"/>
                      <a:r>
                        <a:rPr lang="en-IN" sz="1800" b="1" i="0" u="none" strike="noStrike" dirty="0">
                          <a:solidFill>
                            <a:schemeClr val="bg1"/>
                          </a:solidFill>
                          <a:effectLst/>
                          <a:latin typeface="Arial" panose="020B0604020202020204" pitchFamily="34" charset="0"/>
                          <a:cs typeface="Arial" panose="020B0604020202020204" pitchFamily="34" charset="0"/>
                        </a:rPr>
                        <a:t>Year</a:t>
                      </a:r>
                    </a:p>
                  </a:txBody>
                  <a:tcPr marL="7144" marR="7144" marT="9525" marB="0" anchor="ctr">
                    <a:solidFill>
                      <a:schemeClr val="accent2">
                        <a:lumMod val="60000"/>
                        <a:lumOff val="4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Area </a:t>
                      </a:r>
                      <a:r>
                        <a:rPr lang="en-IN" sz="1800" b="1" i="0" u="none" strike="noStrike" dirty="0" smtClean="0">
                          <a:solidFill>
                            <a:srgbClr val="000000"/>
                          </a:solidFill>
                          <a:effectLst/>
                          <a:latin typeface="Arial" panose="020B0604020202020204" pitchFamily="34" charset="0"/>
                          <a:cs typeface="Arial" panose="020B0604020202020204" pitchFamily="34" charset="0"/>
                        </a:rPr>
                        <a:t>approved for</a:t>
                      </a:r>
                      <a:r>
                        <a:rPr lang="en-IN" sz="1800" b="1" i="0" u="none" strike="noStrike" baseline="0" dirty="0" smtClean="0">
                          <a:solidFill>
                            <a:srgbClr val="000000"/>
                          </a:solidFill>
                          <a:effectLst/>
                          <a:latin typeface="Arial" panose="020B0604020202020204" pitchFamily="34" charset="0"/>
                          <a:cs typeface="Arial" panose="020B0604020202020204" pitchFamily="34" charset="0"/>
                        </a:rPr>
                        <a:t> </a:t>
                      </a:r>
                      <a:r>
                        <a:rPr lang="en-IN" sz="1800" b="1" i="0" u="none" strike="noStrike" dirty="0" smtClean="0">
                          <a:solidFill>
                            <a:srgbClr val="000000"/>
                          </a:solidFill>
                          <a:effectLst/>
                          <a:latin typeface="Arial" panose="020B0604020202020204" pitchFamily="34" charset="0"/>
                          <a:cs typeface="Arial" panose="020B0604020202020204" pitchFamily="34" charset="0"/>
                        </a:rPr>
                        <a:t>Cultivation (in </a:t>
                      </a:r>
                      <a:r>
                        <a:rPr lang="en-IN" sz="1800" b="1" i="0" u="none" strike="noStrike" dirty="0">
                          <a:solidFill>
                            <a:srgbClr val="000000"/>
                          </a:solidFill>
                          <a:effectLst/>
                          <a:latin typeface="Arial" panose="020B0604020202020204" pitchFamily="34" charset="0"/>
                          <a:cs typeface="Arial" panose="020B0604020202020204" pitchFamily="34" charset="0"/>
                        </a:rPr>
                        <a:t>ha.)</a:t>
                      </a:r>
                    </a:p>
                  </a:txBody>
                  <a:tcPr marL="7144" marR="7144" marT="9525" marB="0" anchor="ctr">
                    <a:solidFill>
                      <a:schemeClr val="accent2">
                        <a:lumMod val="20000"/>
                        <a:lumOff val="8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No. of Nursery</a:t>
                      </a:r>
                    </a:p>
                  </a:txBody>
                  <a:tcPr marL="7144" marR="7144" marT="9525" marB="0" anchor="ctr">
                    <a:solidFill>
                      <a:schemeClr val="accent2">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i="0" u="none" strike="noStrike" dirty="0" smtClean="0">
                          <a:solidFill>
                            <a:srgbClr val="000000"/>
                          </a:solidFill>
                          <a:effectLst/>
                          <a:latin typeface="Arial" panose="020B0604020202020204" pitchFamily="34" charset="0"/>
                          <a:cs typeface="Arial" panose="020B0604020202020204" pitchFamily="34" charset="0"/>
                        </a:rPr>
                        <a:t>Total No. of PHM</a:t>
                      </a:r>
                    </a:p>
                    <a:p>
                      <a:endParaRPr lang="en-IN" sz="1800" dirty="0">
                        <a:latin typeface="Arial" panose="020B0604020202020204" pitchFamily="34" charset="0"/>
                        <a:cs typeface="Arial" panose="020B0604020202020204" pitchFamily="34" charset="0"/>
                      </a:endParaRPr>
                    </a:p>
                  </a:txBody>
                  <a:tcPr marL="7144" marR="7144" marT="9525" marB="0" anchor="ctr">
                    <a:solidFill>
                      <a:schemeClr val="accent2">
                        <a:lumMod val="20000"/>
                        <a:lumOff val="8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No. of farmers </a:t>
                      </a:r>
                    </a:p>
                  </a:txBody>
                  <a:tcPr marL="7144" marR="7144" marT="9525" marB="0" anchor="ctr">
                    <a:solidFill>
                      <a:schemeClr val="accent2">
                        <a:lumMod val="40000"/>
                        <a:lumOff val="6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No. of </a:t>
                      </a:r>
                      <a:r>
                        <a:rPr lang="en-IN" sz="1800" b="1" i="0" u="none" strike="noStrike" dirty="0" smtClean="0">
                          <a:solidFill>
                            <a:srgbClr val="000000"/>
                          </a:solidFill>
                          <a:effectLst/>
                          <a:latin typeface="Arial" panose="020B0604020202020204" pitchFamily="34" charset="0"/>
                          <a:cs typeface="Arial" panose="020B0604020202020204" pitchFamily="34" charset="0"/>
                        </a:rPr>
                        <a:t>clusters</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nchor="ctr">
                    <a:solidFill>
                      <a:schemeClr val="accent2">
                        <a:lumMod val="20000"/>
                        <a:lumOff val="8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No. of Species</a:t>
                      </a:r>
                    </a:p>
                  </a:txBody>
                  <a:tcPr marL="7144" marR="7144" marT="9525" marB="0" anchor="ctr">
                    <a:solidFill>
                      <a:schemeClr val="accent2">
                        <a:lumMod val="40000"/>
                        <a:lumOff val="60000"/>
                      </a:schemeClr>
                    </a:solidFill>
                  </a:tcPr>
                </a:tc>
                <a:tc>
                  <a:txBody>
                    <a:bodyPr/>
                    <a:lstStyle/>
                    <a:p>
                      <a:pPr algn="l" fontAlgn="ctr"/>
                      <a:r>
                        <a:rPr lang="en-IN" sz="1800" b="1" i="0" u="none" strike="noStrike" dirty="0">
                          <a:solidFill>
                            <a:srgbClr val="000000"/>
                          </a:solidFill>
                          <a:effectLst/>
                          <a:latin typeface="Arial" panose="020B0604020202020204" pitchFamily="34" charset="0"/>
                          <a:cs typeface="Arial" panose="020B0604020202020204" pitchFamily="34" charset="0"/>
                        </a:rPr>
                        <a:t>Total fund released</a:t>
                      </a:r>
                    </a:p>
                  </a:txBody>
                  <a:tcPr marL="7144" marR="7144" marT="9525" marB="0" anchor="ctr">
                    <a:solidFill>
                      <a:schemeClr val="accent2">
                        <a:lumMod val="20000"/>
                        <a:lumOff val="80000"/>
                      </a:schemeClr>
                    </a:solidFill>
                  </a:tcPr>
                </a:tc>
              </a:tr>
              <a:tr h="565201">
                <a:tc>
                  <a:txBody>
                    <a:bodyPr/>
                    <a:lstStyle/>
                    <a:p>
                      <a:pPr algn="ctr" fontAlgn="t"/>
                      <a:r>
                        <a:rPr lang="en-IN" sz="1800" b="0" i="0" u="none" strike="noStrike" dirty="0">
                          <a:solidFill>
                            <a:schemeClr val="bg1"/>
                          </a:solidFill>
                          <a:effectLst/>
                          <a:latin typeface="Arial" panose="020B0604020202020204" pitchFamily="34" charset="0"/>
                          <a:cs typeface="Arial" panose="020B0604020202020204" pitchFamily="34" charset="0"/>
                        </a:rPr>
                        <a:t>2015-16</a:t>
                      </a:r>
                    </a:p>
                  </a:txBody>
                  <a:tcPr marL="7144" marR="7144" marT="9525" marB="0">
                    <a:solidFill>
                      <a:schemeClr val="accent2">
                        <a:lumMod val="60000"/>
                        <a:lumOff val="4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8721.91</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32</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a:r>
                        <a:rPr lang="en-US" sz="1800" dirty="0" smtClean="0">
                          <a:latin typeface="Arial" panose="020B0604020202020204" pitchFamily="34" charset="0"/>
                          <a:cs typeface="Arial" panose="020B0604020202020204" pitchFamily="34" charset="0"/>
                        </a:rPr>
                        <a:t>62</a:t>
                      </a:r>
                      <a:endParaRPr lang="en-IN" sz="1800" dirty="0">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17548</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426</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a:solidFill>
                            <a:srgbClr val="000000"/>
                          </a:solidFill>
                          <a:effectLst/>
                          <a:latin typeface="Arial" panose="020B0604020202020204" pitchFamily="34" charset="0"/>
                          <a:cs typeface="Arial" panose="020B0604020202020204" pitchFamily="34" charset="0"/>
                        </a:rPr>
                        <a:t>59</a:t>
                      </a:r>
                    </a:p>
                  </a:txBody>
                  <a:tcPr marL="7144" marR="7144" marT="9525" marB="0">
                    <a:solidFill>
                      <a:schemeClr val="accent2">
                        <a:lumMod val="40000"/>
                        <a:lumOff val="60000"/>
                      </a:schemeClr>
                    </a:solidFill>
                  </a:tcPr>
                </a:tc>
                <a:tc>
                  <a:txBody>
                    <a:bodyPr/>
                    <a:lstStyle/>
                    <a:p>
                      <a:pPr algn="ctr" fontAlgn="t"/>
                      <a:r>
                        <a:rPr lang="en-IN" sz="1800" b="0" i="0" u="none" strike="noStrike" dirty="0">
                          <a:solidFill>
                            <a:srgbClr val="000000"/>
                          </a:solidFill>
                          <a:effectLst/>
                          <a:latin typeface="Arial" panose="020B0604020202020204" pitchFamily="34" charset="0"/>
                          <a:cs typeface="Arial" panose="020B0604020202020204" pitchFamily="34" charset="0"/>
                        </a:rPr>
                        <a:t>2779.8303</a:t>
                      </a:r>
                    </a:p>
                  </a:txBody>
                  <a:tcPr marL="7144" marR="7144" marT="9525" marB="0">
                    <a:solidFill>
                      <a:schemeClr val="accent2">
                        <a:lumMod val="20000"/>
                        <a:lumOff val="80000"/>
                      </a:schemeClr>
                    </a:solidFill>
                  </a:tcPr>
                </a:tc>
              </a:tr>
              <a:tr h="615805">
                <a:tc>
                  <a:txBody>
                    <a:bodyPr/>
                    <a:lstStyle/>
                    <a:p>
                      <a:pPr algn="ctr" fontAlgn="t"/>
                      <a:r>
                        <a:rPr lang="en-IN" sz="1800" b="0" i="0" u="none" strike="noStrike" dirty="0">
                          <a:solidFill>
                            <a:schemeClr val="bg1"/>
                          </a:solidFill>
                          <a:effectLst/>
                          <a:latin typeface="Arial" panose="020B0604020202020204" pitchFamily="34" charset="0"/>
                          <a:cs typeface="Arial" panose="020B0604020202020204" pitchFamily="34" charset="0"/>
                        </a:rPr>
                        <a:t>2016-17</a:t>
                      </a:r>
                    </a:p>
                  </a:txBody>
                  <a:tcPr marL="7144" marR="7144" marT="9525" marB="0">
                    <a:solidFill>
                      <a:schemeClr val="accent2">
                        <a:lumMod val="60000"/>
                        <a:lumOff val="4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12462.25</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38</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a:r>
                        <a:rPr lang="en-US" sz="1800" dirty="0" smtClean="0">
                          <a:latin typeface="Arial" panose="020B0604020202020204" pitchFamily="34" charset="0"/>
                          <a:cs typeface="Arial" panose="020B0604020202020204" pitchFamily="34" charset="0"/>
                        </a:rPr>
                        <a:t>48</a:t>
                      </a:r>
                      <a:endParaRPr lang="en-IN" sz="1800" dirty="0">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14539</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IN" sz="1800" b="0" i="0" u="none" strike="noStrike" dirty="0">
                          <a:solidFill>
                            <a:srgbClr val="000000"/>
                          </a:solidFill>
                          <a:effectLst/>
                          <a:latin typeface="Arial" panose="020B0604020202020204" pitchFamily="34" charset="0"/>
                          <a:cs typeface="Arial" panose="020B0604020202020204" pitchFamily="34" charset="0"/>
                        </a:rPr>
                        <a:t> </a:t>
                      </a:r>
                      <a:r>
                        <a:rPr lang="en-IN" sz="1800" b="0" i="0" u="none" strike="noStrike" dirty="0" smtClean="0">
                          <a:solidFill>
                            <a:srgbClr val="000000"/>
                          </a:solidFill>
                          <a:effectLst/>
                          <a:latin typeface="Arial" panose="020B0604020202020204" pitchFamily="34" charset="0"/>
                          <a:cs typeface="Arial" panose="020B0604020202020204" pitchFamily="34" charset="0"/>
                        </a:rPr>
                        <a:t>447</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a:solidFill>
                            <a:srgbClr val="000000"/>
                          </a:solidFill>
                          <a:effectLst/>
                          <a:latin typeface="Arial" panose="020B0604020202020204" pitchFamily="34" charset="0"/>
                          <a:cs typeface="Arial" panose="020B0604020202020204" pitchFamily="34" charset="0"/>
                        </a:rPr>
                        <a:t>54</a:t>
                      </a:r>
                    </a:p>
                  </a:txBody>
                  <a:tcPr marL="7144" marR="7144" marT="9525" marB="0">
                    <a:solidFill>
                      <a:schemeClr val="accent2">
                        <a:lumMod val="40000"/>
                        <a:lumOff val="60000"/>
                      </a:schemeClr>
                    </a:solidFill>
                  </a:tcPr>
                </a:tc>
                <a:tc>
                  <a:txBody>
                    <a:bodyPr/>
                    <a:lstStyle/>
                    <a:p>
                      <a:pPr algn="ctr" fontAlgn="t"/>
                      <a:r>
                        <a:rPr lang="en-IN" sz="1800" b="0" i="0" u="none" strike="noStrike" dirty="0">
                          <a:solidFill>
                            <a:srgbClr val="000000"/>
                          </a:solidFill>
                          <a:effectLst/>
                          <a:latin typeface="Arial" panose="020B0604020202020204" pitchFamily="34" charset="0"/>
                          <a:cs typeface="Arial" panose="020B0604020202020204" pitchFamily="34" charset="0"/>
                        </a:rPr>
                        <a:t>4287.097</a:t>
                      </a:r>
                    </a:p>
                  </a:txBody>
                  <a:tcPr marL="7144" marR="7144" marT="9525" marB="0">
                    <a:solidFill>
                      <a:schemeClr val="accent2">
                        <a:lumMod val="20000"/>
                        <a:lumOff val="80000"/>
                      </a:schemeClr>
                    </a:solidFill>
                  </a:tcPr>
                </a:tc>
              </a:tr>
              <a:tr h="501918">
                <a:tc>
                  <a:txBody>
                    <a:bodyPr/>
                    <a:lstStyle/>
                    <a:p>
                      <a:pPr algn="ctr" fontAlgn="t"/>
                      <a:r>
                        <a:rPr lang="en-US" sz="1800" b="0" i="0" u="none" strike="noStrike" dirty="0" smtClean="0">
                          <a:solidFill>
                            <a:schemeClr val="bg1"/>
                          </a:solidFill>
                          <a:effectLst/>
                          <a:latin typeface="Arial" panose="020B0604020202020204" pitchFamily="34" charset="0"/>
                          <a:cs typeface="Arial" panose="020B0604020202020204" pitchFamily="34" charset="0"/>
                        </a:rPr>
                        <a:t>2017-18</a:t>
                      </a:r>
                      <a:endParaRPr lang="en-IN" sz="1800" b="0" i="0" u="none" strike="noStrike" dirty="0">
                        <a:solidFill>
                          <a:schemeClr val="bg1"/>
                        </a:solidFill>
                        <a:effectLst/>
                        <a:latin typeface="Arial" panose="020B0604020202020204" pitchFamily="34" charset="0"/>
                        <a:cs typeface="Arial" panose="020B0604020202020204" pitchFamily="34" charset="0"/>
                      </a:endParaRPr>
                    </a:p>
                  </a:txBody>
                  <a:tcPr marL="7144" marR="7144" marT="9525" marB="0">
                    <a:solidFill>
                      <a:schemeClr val="accent2">
                        <a:lumMod val="60000"/>
                        <a:lumOff val="40000"/>
                      </a:schemeClr>
                    </a:solidFill>
                  </a:tcPr>
                </a:tc>
                <a:tc>
                  <a:txBody>
                    <a:bodyPr/>
                    <a:lstStyle/>
                    <a:p>
                      <a:pPr algn="ctr" fontAlgn="t"/>
                      <a:r>
                        <a:rPr lang="en-US" sz="1800" b="0" i="0" u="none" strike="noStrike" dirty="0" smtClean="0">
                          <a:solidFill>
                            <a:srgbClr val="000000"/>
                          </a:solidFill>
                          <a:effectLst/>
                          <a:latin typeface="Arial" panose="020B0604020202020204" pitchFamily="34" charset="0"/>
                          <a:cs typeface="Arial" panose="020B0604020202020204" pitchFamily="34" charset="0"/>
                        </a:rPr>
                        <a:t>10365.52</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US" sz="1800" b="0" i="0" u="none" strike="noStrike" dirty="0" smtClean="0">
                          <a:solidFill>
                            <a:srgbClr val="000000"/>
                          </a:solidFill>
                          <a:effectLst/>
                          <a:latin typeface="Arial" panose="020B0604020202020204" pitchFamily="34" charset="0"/>
                          <a:cs typeface="Arial" panose="020B0604020202020204" pitchFamily="34" charset="0"/>
                        </a:rPr>
                        <a:t>38</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a:r>
                        <a:rPr lang="en-US" sz="1800" b="0" dirty="0" smtClean="0">
                          <a:latin typeface="Arial" panose="020B0604020202020204" pitchFamily="34" charset="0"/>
                          <a:cs typeface="Arial" panose="020B0604020202020204" pitchFamily="34" charset="0"/>
                        </a:rPr>
                        <a:t>66</a:t>
                      </a:r>
                      <a:endParaRPr lang="en-IN" sz="1800" b="0" dirty="0">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7685</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US" sz="1800" b="0" i="0" u="none" strike="noStrike" dirty="0" smtClean="0">
                          <a:solidFill>
                            <a:srgbClr val="000000"/>
                          </a:solidFill>
                          <a:effectLst/>
                          <a:latin typeface="Arial" panose="020B0604020202020204" pitchFamily="34" charset="0"/>
                          <a:cs typeface="Arial" panose="020B0604020202020204" pitchFamily="34" charset="0"/>
                        </a:rPr>
                        <a:t>404</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US" sz="1800" b="0" i="0" u="none" strike="noStrike" dirty="0" smtClean="0">
                          <a:solidFill>
                            <a:srgbClr val="000000"/>
                          </a:solidFill>
                          <a:effectLst/>
                          <a:latin typeface="Arial" panose="020B0604020202020204" pitchFamily="34" charset="0"/>
                          <a:cs typeface="Arial" panose="020B0604020202020204" pitchFamily="34" charset="0"/>
                        </a:rPr>
                        <a:t>59</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4545.881</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r>
              <a:tr h="501918">
                <a:tc>
                  <a:txBody>
                    <a:bodyPr/>
                    <a:lstStyle/>
                    <a:p>
                      <a:pPr algn="ctr" fontAlgn="t"/>
                      <a:r>
                        <a:rPr lang="en-IN" sz="1800" b="0" i="0" u="none" strike="noStrike" dirty="0" smtClean="0">
                          <a:solidFill>
                            <a:schemeClr val="bg1"/>
                          </a:solidFill>
                          <a:effectLst/>
                          <a:latin typeface="Arial" panose="020B0604020202020204" pitchFamily="34" charset="0"/>
                          <a:cs typeface="Arial" panose="020B0604020202020204" pitchFamily="34" charset="0"/>
                        </a:rPr>
                        <a:t>2018-19</a:t>
                      </a:r>
                      <a:endParaRPr lang="en-IN" sz="1800" b="0" i="0" u="none" strike="noStrike" dirty="0">
                        <a:solidFill>
                          <a:schemeClr val="bg1"/>
                        </a:solidFill>
                        <a:effectLst/>
                        <a:latin typeface="Arial" panose="020B0604020202020204" pitchFamily="34" charset="0"/>
                        <a:cs typeface="Arial" panose="020B0604020202020204" pitchFamily="34" charset="0"/>
                      </a:endParaRPr>
                    </a:p>
                  </a:txBody>
                  <a:tcPr marL="7144" marR="7144" marT="9525" marB="0">
                    <a:solidFill>
                      <a:schemeClr val="accent2">
                        <a:lumMod val="60000"/>
                        <a:lumOff val="4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 9937.6</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35</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a:r>
                        <a:rPr lang="en-IN" sz="1800" b="0" dirty="0" smtClean="0">
                          <a:latin typeface="Arial" panose="020B0604020202020204" pitchFamily="34" charset="0"/>
                          <a:cs typeface="Arial" panose="020B0604020202020204" pitchFamily="34" charset="0"/>
                        </a:rPr>
                        <a:t>50</a:t>
                      </a:r>
                      <a:endParaRPr lang="en-IN" sz="1800" b="0" dirty="0">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1" i="0" u="none" strike="noStrike" dirty="0" smtClean="0">
                          <a:solidFill>
                            <a:srgbClr val="000000"/>
                          </a:solidFill>
                          <a:effectLst/>
                          <a:latin typeface="Arial" panose="020B0604020202020204" pitchFamily="34" charset="0"/>
                          <a:cs typeface="Arial" panose="020B0604020202020204" pitchFamily="34" charset="0"/>
                        </a:rPr>
                        <a:t>-</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IN" sz="1800" b="0" i="0" u="none" strike="noStrike" dirty="0" smtClean="0">
                          <a:solidFill>
                            <a:srgbClr val="000000"/>
                          </a:solidFill>
                          <a:effectLst/>
                          <a:latin typeface="Arial" panose="020B0604020202020204" pitchFamily="34" charset="0"/>
                          <a:cs typeface="Arial" panose="020B0604020202020204" pitchFamily="34" charset="0"/>
                        </a:rPr>
                        <a:t>50</a:t>
                      </a:r>
                      <a:endParaRPr lang="en-IN" sz="1800" b="0"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IN" sz="1800" b="1" i="0" u="none" strike="noStrike" dirty="0" smtClean="0">
                          <a:solidFill>
                            <a:srgbClr val="000000"/>
                          </a:solidFill>
                          <a:effectLst/>
                          <a:latin typeface="Arial" panose="020B0604020202020204" pitchFamily="34" charset="0"/>
                          <a:cs typeface="Arial" panose="020B0604020202020204" pitchFamily="34" charset="0"/>
                        </a:rPr>
                        <a:t>3679.681 (Approved only)</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r>
              <a:tr h="501918">
                <a:tc>
                  <a:txBody>
                    <a:bodyPr/>
                    <a:lstStyle/>
                    <a:p>
                      <a:pPr algn="ctr" fontAlgn="t"/>
                      <a:r>
                        <a:rPr lang="en-US" sz="1800" b="1" i="0" u="none" strike="noStrike" dirty="0" smtClean="0">
                          <a:solidFill>
                            <a:schemeClr val="bg1"/>
                          </a:solidFill>
                          <a:effectLst/>
                          <a:latin typeface="Arial" panose="020B0604020202020204" pitchFamily="34" charset="0"/>
                          <a:cs typeface="Arial" panose="020B0604020202020204" pitchFamily="34" charset="0"/>
                        </a:rPr>
                        <a:t> Total </a:t>
                      </a:r>
                      <a:endParaRPr lang="en-IN" sz="1800" b="1" i="0" u="none" strike="noStrike" dirty="0">
                        <a:solidFill>
                          <a:schemeClr val="bg1"/>
                        </a:solidFill>
                        <a:effectLst/>
                        <a:latin typeface="Arial" panose="020B0604020202020204" pitchFamily="34" charset="0"/>
                        <a:cs typeface="Arial" panose="020B0604020202020204" pitchFamily="34" charset="0"/>
                      </a:endParaRPr>
                    </a:p>
                  </a:txBody>
                  <a:tcPr marL="7144" marR="7144" marT="9525" marB="0">
                    <a:solidFill>
                      <a:schemeClr val="accent2">
                        <a:lumMod val="60000"/>
                        <a:lumOff val="4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41487.28</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143</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a:r>
                        <a:rPr lang="en-US" sz="1800" b="1" dirty="0" smtClean="0">
                          <a:latin typeface="Arial" panose="020B0604020202020204" pitchFamily="34" charset="0"/>
                          <a:cs typeface="Arial" panose="020B0604020202020204" pitchFamily="34" charset="0"/>
                        </a:rPr>
                        <a:t>226</a:t>
                      </a:r>
                      <a:endParaRPr lang="en-IN" sz="1800" b="1" dirty="0">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39772</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1277</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c>
                  <a:txBody>
                    <a:bodyPr/>
                    <a:lstStyle/>
                    <a:p>
                      <a:pPr algn="ctr" fontAlgn="t"/>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40000"/>
                        <a:lumOff val="60000"/>
                      </a:schemeClr>
                    </a:solidFill>
                  </a:tcPr>
                </a:tc>
                <a:tc>
                  <a:txBody>
                    <a:bodyPr/>
                    <a:lstStyle/>
                    <a:p>
                      <a:pPr algn="ctr" fontAlgn="t"/>
                      <a:r>
                        <a:rPr lang="en-US" sz="1800" b="1" i="0" u="none" strike="noStrike" dirty="0" smtClean="0">
                          <a:solidFill>
                            <a:srgbClr val="000000"/>
                          </a:solidFill>
                          <a:effectLst/>
                          <a:latin typeface="Arial" panose="020B0604020202020204" pitchFamily="34" charset="0"/>
                          <a:cs typeface="Arial" panose="020B0604020202020204" pitchFamily="34" charset="0"/>
                        </a:rPr>
                        <a:t>10718.0073</a:t>
                      </a:r>
                      <a:endParaRPr lang="en-IN" sz="1800" b="1" i="0" u="none" strike="noStrike" dirty="0">
                        <a:solidFill>
                          <a:srgbClr val="000000"/>
                        </a:solidFill>
                        <a:effectLst/>
                        <a:latin typeface="Arial" panose="020B0604020202020204" pitchFamily="34" charset="0"/>
                        <a:cs typeface="Arial" panose="020B0604020202020204" pitchFamily="34" charset="0"/>
                      </a:endParaRPr>
                    </a:p>
                  </a:txBody>
                  <a:tcPr marL="7144" marR="7144" marT="9525" marB="0">
                    <a:solidFill>
                      <a:schemeClr val="accent2">
                        <a:lumMod val="20000"/>
                        <a:lumOff val="80000"/>
                      </a:schemeClr>
                    </a:solidFill>
                  </a:tcPr>
                </a:tc>
              </a:tr>
            </a:tbl>
          </a:graphicData>
        </a:graphic>
      </p:graphicFrame>
    </p:spTree>
    <p:extLst>
      <p:ext uri="{BB962C8B-B14F-4D97-AF65-F5344CB8AC3E}">
        <p14:creationId xmlns:p14="http://schemas.microsoft.com/office/powerpoint/2010/main" xmlns="" val="3137021957"/>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xmlns="" val="2248605422"/>
              </p:ext>
            </p:extLst>
          </p:nvPr>
        </p:nvGraphicFramePr>
        <p:xfrm>
          <a:off x="216777" y="1002185"/>
          <a:ext cx="8614611" cy="5880588"/>
        </p:xfrm>
        <a:graphic>
          <a:graphicData uri="http://schemas.openxmlformats.org/drawingml/2006/table">
            <a:tbl>
              <a:tblPr firstRow="1" bandRow="1">
                <a:tableStyleId>{5C22544A-7EE6-4342-B048-85BDC9FD1C3A}</a:tableStyleId>
              </a:tblPr>
              <a:tblGrid>
                <a:gridCol w="375110"/>
                <a:gridCol w="2572628"/>
                <a:gridCol w="2610852"/>
                <a:gridCol w="3056021"/>
              </a:tblGrid>
              <a:tr h="859846">
                <a:tc>
                  <a:txBody>
                    <a:bodyPr/>
                    <a:lstStyle/>
                    <a:p>
                      <a:r>
                        <a:rPr lang="en-US" sz="1100" dirty="0" smtClean="0">
                          <a:solidFill>
                            <a:schemeClr val="tx1"/>
                          </a:solidFill>
                        </a:rPr>
                        <a:t>S No</a:t>
                      </a:r>
                      <a:endParaRPr lang="en-US" sz="1100" dirty="0">
                        <a:solidFill>
                          <a:schemeClr val="tx1"/>
                        </a:solidFill>
                      </a:endParaRPr>
                    </a:p>
                  </a:txBody>
                  <a:tcPr marL="68580" marR="68580">
                    <a:solidFill>
                      <a:schemeClr val="accent2">
                        <a:lumMod val="60000"/>
                        <a:lumOff val="40000"/>
                      </a:schemeClr>
                    </a:solidFill>
                  </a:tcPr>
                </a:tc>
                <a:tc>
                  <a:txBody>
                    <a:bodyPr/>
                    <a:lstStyle/>
                    <a:p>
                      <a:r>
                        <a:rPr lang="en-US" sz="2400" b="1" dirty="0" smtClean="0">
                          <a:solidFill>
                            <a:schemeClr val="tx1"/>
                          </a:solidFill>
                          <a:latin typeface="Book Antiqua" pitchFamily="18" charset="0"/>
                        </a:rPr>
                        <a:t> Activities </a:t>
                      </a:r>
                      <a:endParaRPr lang="en-US" sz="24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400" b="1" dirty="0" smtClean="0">
                          <a:solidFill>
                            <a:schemeClr val="tx1"/>
                          </a:solidFill>
                          <a:latin typeface="Book Antiqua" pitchFamily="18" charset="0"/>
                        </a:rPr>
                        <a:t> Centrally CSS</a:t>
                      </a:r>
                    </a:p>
                    <a:p>
                      <a:pPr algn="ctr"/>
                      <a:r>
                        <a:rPr lang="en-US" sz="2400" b="1" dirty="0" smtClean="0">
                          <a:solidFill>
                            <a:schemeClr val="tx1"/>
                          </a:solidFill>
                          <a:latin typeface="Book Antiqua" pitchFamily="18" charset="0"/>
                        </a:rPr>
                        <a:t> </a:t>
                      </a:r>
                      <a:r>
                        <a:rPr lang="en-US" sz="1600" b="1" dirty="0" smtClean="0">
                          <a:solidFill>
                            <a:schemeClr val="tx1"/>
                          </a:solidFill>
                          <a:latin typeface="Book Antiqua" pitchFamily="18" charset="0"/>
                        </a:rPr>
                        <a:t>(2008-09 to 2014-15)</a:t>
                      </a:r>
                      <a:endParaRPr lang="en-US" sz="16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400" b="1" dirty="0" smtClean="0">
                          <a:solidFill>
                            <a:schemeClr val="tx1"/>
                          </a:solidFill>
                          <a:latin typeface="Book Antiqua" pitchFamily="18" charset="0"/>
                        </a:rPr>
                        <a:t> Under NAM </a:t>
                      </a:r>
                    </a:p>
                    <a:p>
                      <a:pPr algn="ctr"/>
                      <a:r>
                        <a:rPr lang="en-US" sz="2400" b="1" dirty="0" smtClean="0">
                          <a:solidFill>
                            <a:schemeClr val="tx1"/>
                          </a:solidFill>
                          <a:latin typeface="Book Antiqua" pitchFamily="18" charset="0"/>
                        </a:rPr>
                        <a:t> </a:t>
                      </a:r>
                      <a:r>
                        <a:rPr lang="en-US" sz="1800" b="1" dirty="0" smtClean="0">
                          <a:solidFill>
                            <a:schemeClr val="tx1"/>
                          </a:solidFill>
                          <a:latin typeface="Book Antiqua" pitchFamily="18" charset="0"/>
                        </a:rPr>
                        <a:t>(2015-16 to 2018-19)</a:t>
                      </a:r>
                      <a:endParaRPr lang="en-US" sz="2400" b="1" dirty="0">
                        <a:solidFill>
                          <a:schemeClr val="tx1"/>
                        </a:solidFill>
                        <a:latin typeface="Book Antiqua" pitchFamily="18" charset="0"/>
                      </a:endParaRPr>
                    </a:p>
                  </a:txBody>
                  <a:tcPr marL="68580" marR="68580">
                    <a:solidFill>
                      <a:schemeClr val="accent2">
                        <a:lumMod val="40000"/>
                        <a:lumOff val="60000"/>
                      </a:schemeClr>
                    </a:solidFill>
                  </a:tcPr>
                </a:tc>
              </a:tr>
              <a:tr h="648655">
                <a:tc>
                  <a:txBody>
                    <a:bodyPr/>
                    <a:lstStyle/>
                    <a:p>
                      <a:r>
                        <a:rPr lang="en-US" sz="2000" dirty="0" smtClean="0">
                          <a:solidFill>
                            <a:schemeClr val="tx1"/>
                          </a:solidFill>
                          <a:latin typeface="Book Antiqua" pitchFamily="18" charset="0"/>
                        </a:rPr>
                        <a:t>1.</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1" dirty="0" smtClean="0">
                          <a:solidFill>
                            <a:schemeClr val="tx1"/>
                          </a:solidFill>
                          <a:latin typeface="Book Antiqua" pitchFamily="18" charset="0"/>
                        </a:rPr>
                        <a:t>Cultivation  area  (ha.)</a:t>
                      </a:r>
                      <a:endParaRPr lang="en-US" sz="2000" b="1" dirty="0" smtClean="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169827.7</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41487.28</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515294">
                <a:tc>
                  <a:txBody>
                    <a:bodyPr/>
                    <a:lstStyle/>
                    <a:p>
                      <a:r>
                        <a:rPr lang="en-US" sz="2000" dirty="0" smtClean="0">
                          <a:solidFill>
                            <a:schemeClr val="tx1"/>
                          </a:solidFill>
                          <a:latin typeface="Book Antiqua" pitchFamily="18" charset="0"/>
                        </a:rPr>
                        <a:t>2.</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IN" sz="2000" b="1" dirty="0" smtClean="0">
                          <a:solidFill>
                            <a:schemeClr val="tx1"/>
                          </a:solidFill>
                          <a:latin typeface="Book Antiqua" pitchFamily="18" charset="0"/>
                        </a:rPr>
                        <a:t>No. of Nurseries</a:t>
                      </a:r>
                      <a:endParaRPr lang="en-US" sz="20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1020</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143</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911674">
                <a:tc>
                  <a:txBody>
                    <a:bodyPr/>
                    <a:lstStyle/>
                    <a:p>
                      <a:r>
                        <a:rPr lang="en-US" sz="2000" dirty="0" smtClean="0">
                          <a:solidFill>
                            <a:schemeClr val="tx1"/>
                          </a:solidFill>
                          <a:latin typeface="Book Antiqua" pitchFamily="18" charset="0"/>
                        </a:rPr>
                        <a:t>3.</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IN" sz="2000" b="1" dirty="0" smtClean="0">
                          <a:solidFill>
                            <a:schemeClr val="tx1"/>
                          </a:solidFill>
                          <a:latin typeface="Book Antiqua" pitchFamily="18" charset="0"/>
                        </a:rPr>
                        <a:t>Post Harvest Management  units </a:t>
                      </a:r>
                      <a:endParaRPr lang="en-US" sz="20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288</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226</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515294">
                <a:tc>
                  <a:txBody>
                    <a:bodyPr/>
                    <a:lstStyle/>
                    <a:p>
                      <a:r>
                        <a:rPr lang="en-US" sz="2000" dirty="0" smtClean="0">
                          <a:solidFill>
                            <a:schemeClr val="tx1"/>
                          </a:solidFill>
                          <a:latin typeface="Book Antiqua" pitchFamily="18" charset="0"/>
                        </a:rPr>
                        <a:t>4.</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IN" sz="2000" b="1" dirty="0" smtClean="0">
                          <a:solidFill>
                            <a:schemeClr val="tx1"/>
                          </a:solidFill>
                          <a:latin typeface="Book Antiqua" pitchFamily="18" charset="0"/>
                        </a:rPr>
                        <a:t>No. of farmers </a:t>
                      </a:r>
                      <a:r>
                        <a:rPr lang="en-IN" sz="1600" b="1" dirty="0" smtClean="0">
                          <a:solidFill>
                            <a:schemeClr val="tx1"/>
                          </a:solidFill>
                          <a:latin typeface="Book Antiqua" pitchFamily="18" charset="0"/>
                        </a:rPr>
                        <a:t>covered- </a:t>
                      </a:r>
                      <a:endParaRPr lang="en-US" sz="20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82562</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40225</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515294">
                <a:tc>
                  <a:txBody>
                    <a:bodyPr/>
                    <a:lstStyle/>
                    <a:p>
                      <a:r>
                        <a:rPr lang="en-US" sz="2000" dirty="0" smtClean="0">
                          <a:solidFill>
                            <a:schemeClr val="tx1"/>
                          </a:solidFill>
                          <a:latin typeface="Book Antiqua" pitchFamily="18" charset="0"/>
                        </a:rPr>
                        <a:t>5.</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IN" sz="2000" b="1" dirty="0" smtClean="0">
                          <a:solidFill>
                            <a:schemeClr val="tx1"/>
                          </a:solidFill>
                          <a:latin typeface="Book Antiqua" pitchFamily="18" charset="0"/>
                        </a:rPr>
                        <a:t>Cluster supported</a:t>
                      </a:r>
                      <a:endParaRPr lang="en-US" sz="20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3002</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1544</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911674">
                <a:tc>
                  <a:txBody>
                    <a:bodyPr/>
                    <a:lstStyle/>
                    <a:p>
                      <a:r>
                        <a:rPr lang="en-US" sz="2000" dirty="0" smtClean="0">
                          <a:solidFill>
                            <a:schemeClr val="tx1"/>
                          </a:solidFill>
                          <a:latin typeface="Book Antiqua" pitchFamily="18" charset="0"/>
                        </a:rPr>
                        <a:t>6.</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US" sz="2000" b="1" dirty="0" smtClean="0">
                          <a:solidFill>
                            <a:schemeClr val="tx1"/>
                          </a:solidFill>
                          <a:latin typeface="Book Antiqua" pitchFamily="18" charset="0"/>
                        </a:rPr>
                        <a:t>Marketing  Infrastructures</a:t>
                      </a:r>
                      <a:r>
                        <a:rPr lang="en-US" sz="2000" b="1" baseline="0" dirty="0" smtClean="0">
                          <a:solidFill>
                            <a:schemeClr val="tx1"/>
                          </a:solidFill>
                          <a:latin typeface="Book Antiqua" pitchFamily="18" charset="0"/>
                        </a:rPr>
                        <a:t>  </a:t>
                      </a:r>
                      <a:r>
                        <a:rPr lang="en-US" sz="1400" b="1" baseline="0" dirty="0" smtClean="0">
                          <a:solidFill>
                            <a:schemeClr val="tx1"/>
                          </a:solidFill>
                          <a:latin typeface="Book Antiqua" pitchFamily="18" charset="0"/>
                        </a:rPr>
                        <a:t>(RCC/ DCC/ retail outlets )</a:t>
                      </a:r>
                      <a:endParaRPr lang="en-US" sz="20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000" b="1" dirty="0" smtClean="0">
                          <a:solidFill>
                            <a:schemeClr val="tx1"/>
                          </a:solidFill>
                          <a:latin typeface="Book Antiqua" pitchFamily="18" charset="0"/>
                        </a:rPr>
                        <a:t>-</a:t>
                      </a:r>
                      <a:endParaRPr lang="en-US" sz="20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000" b="1" dirty="0" smtClean="0">
                          <a:solidFill>
                            <a:schemeClr val="tx1"/>
                          </a:solidFill>
                          <a:latin typeface="Book Antiqua" pitchFamily="18" charset="0"/>
                        </a:rPr>
                        <a:t>31</a:t>
                      </a:r>
                      <a:endParaRPr lang="en-US" sz="2000" b="1" dirty="0">
                        <a:solidFill>
                          <a:schemeClr val="tx1"/>
                        </a:solidFill>
                        <a:latin typeface="Book Antiqua" pitchFamily="18" charset="0"/>
                      </a:endParaRPr>
                    </a:p>
                  </a:txBody>
                  <a:tcPr marL="68580" marR="68580">
                    <a:solidFill>
                      <a:schemeClr val="accent2">
                        <a:lumMod val="40000"/>
                        <a:lumOff val="60000"/>
                      </a:schemeClr>
                    </a:solidFill>
                  </a:tcPr>
                </a:tc>
              </a:tr>
              <a:tr h="515294">
                <a:tc>
                  <a:txBody>
                    <a:bodyPr/>
                    <a:lstStyle/>
                    <a:p>
                      <a:r>
                        <a:rPr lang="en-US" sz="2000" dirty="0" smtClean="0">
                          <a:solidFill>
                            <a:schemeClr val="tx1"/>
                          </a:solidFill>
                          <a:latin typeface="Book Antiqua" pitchFamily="18" charset="0"/>
                        </a:rPr>
                        <a:t>7.</a:t>
                      </a:r>
                      <a:endParaRPr lang="en-US" sz="2000"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r>
                        <a:rPr lang="en-US" sz="2400" b="1" dirty="0" smtClean="0">
                          <a:solidFill>
                            <a:schemeClr val="tx1"/>
                          </a:solidFill>
                          <a:latin typeface="Book Antiqua" pitchFamily="18" charset="0"/>
                        </a:rPr>
                        <a:t>Seed germ </a:t>
                      </a:r>
                      <a:r>
                        <a:rPr lang="en-US" sz="2400" b="1" dirty="0" err="1" smtClean="0">
                          <a:solidFill>
                            <a:schemeClr val="tx1"/>
                          </a:solidFill>
                          <a:latin typeface="Book Antiqua" pitchFamily="18" charset="0"/>
                        </a:rPr>
                        <a:t>Plasm</a:t>
                      </a:r>
                      <a:r>
                        <a:rPr lang="en-US" sz="2400" b="1" dirty="0" smtClean="0">
                          <a:solidFill>
                            <a:schemeClr val="tx1"/>
                          </a:solidFill>
                          <a:latin typeface="Book Antiqua" pitchFamily="18" charset="0"/>
                        </a:rPr>
                        <a:t>  centre </a:t>
                      </a:r>
                      <a:endParaRPr lang="en-US" sz="2400" b="1" dirty="0">
                        <a:solidFill>
                          <a:schemeClr val="tx1"/>
                        </a:solidFill>
                        <a:latin typeface="Book Antiqua" pitchFamily="18" charset="0"/>
                      </a:endParaRPr>
                    </a:p>
                  </a:txBody>
                  <a:tcPr marL="68580" marR="68580">
                    <a:solidFill>
                      <a:schemeClr val="accent2">
                        <a:lumMod val="60000"/>
                        <a:lumOff val="40000"/>
                      </a:schemeClr>
                    </a:solidFill>
                  </a:tcPr>
                </a:tc>
                <a:tc>
                  <a:txBody>
                    <a:bodyPr/>
                    <a:lstStyle/>
                    <a:p>
                      <a:pPr algn="ctr"/>
                      <a:r>
                        <a:rPr lang="en-US" sz="2400" b="1" dirty="0" smtClean="0">
                          <a:solidFill>
                            <a:schemeClr val="tx1"/>
                          </a:solidFill>
                          <a:latin typeface="Book Antiqua" pitchFamily="18" charset="0"/>
                        </a:rPr>
                        <a:t>-</a:t>
                      </a:r>
                      <a:endParaRPr lang="en-US" sz="2400" b="1" dirty="0">
                        <a:solidFill>
                          <a:schemeClr val="tx1"/>
                        </a:solidFill>
                        <a:latin typeface="Book Antiqua" pitchFamily="18" charset="0"/>
                      </a:endParaRPr>
                    </a:p>
                  </a:txBody>
                  <a:tcPr marL="68580" marR="68580">
                    <a:solidFill>
                      <a:schemeClr val="accent2">
                        <a:lumMod val="20000"/>
                        <a:lumOff val="80000"/>
                      </a:schemeClr>
                    </a:solidFill>
                  </a:tcPr>
                </a:tc>
                <a:tc>
                  <a:txBody>
                    <a:bodyPr/>
                    <a:lstStyle/>
                    <a:p>
                      <a:pPr algn="ctr"/>
                      <a:r>
                        <a:rPr lang="en-US" sz="2400" b="1" dirty="0" smtClean="0">
                          <a:solidFill>
                            <a:schemeClr val="bg2">
                              <a:lumMod val="10000"/>
                            </a:schemeClr>
                          </a:solidFill>
                          <a:latin typeface="Book Antiqua" pitchFamily="18" charset="0"/>
                        </a:rPr>
                        <a:t>8</a:t>
                      </a:r>
                      <a:endParaRPr lang="en-US" sz="2400" b="1" dirty="0">
                        <a:solidFill>
                          <a:schemeClr val="bg2">
                            <a:lumMod val="10000"/>
                          </a:schemeClr>
                        </a:solidFill>
                        <a:latin typeface="Book Antiqua" pitchFamily="18" charset="0"/>
                      </a:endParaRPr>
                    </a:p>
                  </a:txBody>
                  <a:tcPr marL="68580" marR="68580">
                    <a:solidFill>
                      <a:schemeClr val="accent2">
                        <a:lumMod val="40000"/>
                        <a:lumOff val="60000"/>
                      </a:schemeClr>
                    </a:solidFill>
                  </a:tcPr>
                </a:tc>
              </a:tr>
            </a:tbl>
          </a:graphicData>
        </a:graphic>
      </p:graphicFrame>
      <p:sp>
        <p:nvSpPr>
          <p:cNvPr id="5" name="Rectangle 4"/>
          <p:cNvSpPr/>
          <p:nvPr/>
        </p:nvSpPr>
        <p:spPr>
          <a:xfrm>
            <a:off x="1548962" y="1"/>
            <a:ext cx="6452038" cy="830997"/>
          </a:xfrm>
          <a:prstGeom prst="rect">
            <a:avLst/>
          </a:prstGeom>
          <a:solidFill>
            <a:schemeClr val="accent2">
              <a:lumMod val="20000"/>
              <a:lumOff val="80000"/>
            </a:schemeClr>
          </a:solidFill>
        </p:spPr>
        <p:txBody>
          <a:bodyPr wrap="square">
            <a:spAutoFit/>
          </a:bodyPr>
          <a:lstStyle/>
          <a:p>
            <a:pPr algn="ctr"/>
            <a:r>
              <a:rPr lang="en-IN" sz="2400" b="1" dirty="0" smtClean="0">
                <a:solidFill>
                  <a:srgbClr val="FF0000"/>
                </a:solidFill>
                <a:latin typeface="Arial" panose="020B0604020202020204" pitchFamily="34" charset="0"/>
                <a:cs typeface="Arial" panose="020B0604020202020204" pitchFamily="34" charset="0"/>
              </a:rPr>
              <a:t>Achievements of Medicinal Plants Component under CSS and NAM</a:t>
            </a:r>
            <a:r>
              <a:rPr lang="en-IN" b="1" dirty="0" smtClean="0">
                <a:solidFill>
                  <a:srgbClr val="FF0000"/>
                </a:solidFill>
                <a:latin typeface="Arial" panose="020B0604020202020204" pitchFamily="34" charset="0"/>
                <a:cs typeface="Arial" panose="020B0604020202020204" pitchFamily="34" charset="0"/>
              </a:rPr>
              <a:t>  </a:t>
            </a:r>
            <a:r>
              <a:rPr lang="en-IN" sz="2400" b="1" dirty="0" smtClean="0">
                <a:solidFill>
                  <a:srgbClr val="FF0000"/>
                </a:solidFill>
                <a:latin typeface="Arial" panose="020B0604020202020204" pitchFamily="34" charset="0"/>
                <a:cs typeface="Arial" panose="020B0604020202020204" pitchFamily="34" charset="0"/>
              </a:rPr>
              <a:t>Scheme</a:t>
            </a:r>
            <a:endParaRPr lang="en-US" sz="2400" dirty="0">
              <a:solidFill>
                <a:srgbClr val="FF0000"/>
              </a:solidFill>
            </a:endParaRPr>
          </a:p>
        </p:txBody>
      </p:sp>
    </p:spTree>
    <p:extLst>
      <p:ext uri="{BB962C8B-B14F-4D97-AF65-F5344CB8AC3E}">
        <p14:creationId xmlns:p14="http://schemas.microsoft.com/office/powerpoint/2010/main" xmlns="" val="2801554024"/>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UC Pending status</a:t>
            </a:r>
            <a:endParaRPr lang="en-US" dirty="0"/>
          </a:p>
        </p:txBody>
      </p:sp>
      <p:graphicFrame>
        <p:nvGraphicFramePr>
          <p:cNvPr id="4" name="Table 3"/>
          <p:cNvGraphicFramePr>
            <a:graphicFrameLocks noGrp="1"/>
          </p:cNvGraphicFramePr>
          <p:nvPr/>
        </p:nvGraphicFramePr>
        <p:xfrm>
          <a:off x="295603" y="1166649"/>
          <a:ext cx="8265072" cy="5773701"/>
        </p:xfrm>
        <a:graphic>
          <a:graphicData uri="http://schemas.openxmlformats.org/drawingml/2006/table">
            <a:tbl>
              <a:tblPr/>
              <a:tblGrid>
                <a:gridCol w="1018614"/>
                <a:gridCol w="1340282"/>
                <a:gridCol w="928215"/>
                <a:gridCol w="1091142"/>
                <a:gridCol w="991809"/>
                <a:gridCol w="1018614"/>
                <a:gridCol w="1018614"/>
                <a:gridCol w="857782"/>
              </a:tblGrid>
              <a:tr h="809401">
                <a:tc gridSpan="8">
                  <a:txBody>
                    <a:bodyPr/>
                    <a:lstStyle/>
                    <a:p>
                      <a:pPr algn="ctr" fontAlgn="t"/>
                      <a:r>
                        <a:rPr lang="en-US" sz="2400" b="1" i="0" u="none" strike="noStrike" dirty="0">
                          <a:solidFill>
                            <a:srgbClr val="000000"/>
                          </a:solidFill>
                          <a:latin typeface="Arial"/>
                        </a:rPr>
                        <a:t>Release of funds to the States under the Centrally Sponsored Scheme of National Mission on Medicinal Plants (2009-10 to 2011-12)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51118">
                <a:tc gridSpan="8">
                  <a:txBody>
                    <a:bodyPr/>
                    <a:lstStyle/>
                    <a:p>
                      <a:pPr algn="r" fontAlgn="t"/>
                      <a:r>
                        <a:rPr lang="en-US" sz="2000" b="1" i="0" u="none" strike="noStrike" dirty="0">
                          <a:solidFill>
                            <a:srgbClr val="000000"/>
                          </a:solidFill>
                          <a:latin typeface="Arial"/>
                        </a:rPr>
                        <a:t>                                                                                                                          (Rs. in </a:t>
                      </a:r>
                      <a:r>
                        <a:rPr lang="en-US" sz="2000" b="1" i="0" u="none" strike="noStrike" dirty="0" err="1">
                          <a:solidFill>
                            <a:srgbClr val="000000"/>
                          </a:solidFill>
                          <a:latin typeface="Arial"/>
                        </a:rPr>
                        <a:t>Lakhs</a:t>
                      </a:r>
                      <a:r>
                        <a:rPr lang="en-US" sz="2000" b="1" i="0" u="none" strike="noStrike" dirty="0">
                          <a:solidFill>
                            <a:srgbClr val="000000"/>
                          </a:solidFill>
                          <a:latin typeface="Arial"/>
                        </a:rPr>
                        <a:t>)</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59734">
                <a:tc rowSpan="2">
                  <a:txBody>
                    <a:bodyPr/>
                    <a:lstStyle/>
                    <a:p>
                      <a:pPr algn="ctr" fontAlgn="t"/>
                      <a:r>
                        <a:rPr lang="en-US" sz="2000" b="1" i="0" u="none" strike="noStrike">
                          <a:solidFill>
                            <a:srgbClr val="000000"/>
                          </a:solidFill>
                          <a:latin typeface="Arial"/>
                        </a:rPr>
                        <a:t>S.No</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rowSpan="2">
                  <a:txBody>
                    <a:bodyPr/>
                    <a:lstStyle/>
                    <a:p>
                      <a:pPr algn="ctr" fontAlgn="t"/>
                      <a:r>
                        <a:rPr lang="en-US" sz="2000" b="1" i="0" u="none" strike="noStrike">
                          <a:solidFill>
                            <a:srgbClr val="000000"/>
                          </a:solidFill>
                          <a:latin typeface="Arial"/>
                        </a:rPr>
                        <a:t>Name of State</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gridSpan="2">
                  <a:txBody>
                    <a:bodyPr/>
                    <a:lstStyle/>
                    <a:p>
                      <a:pPr algn="ctr" fontAlgn="t"/>
                      <a:r>
                        <a:rPr lang="en-US" sz="2000" b="1" i="0" u="none" strike="noStrike">
                          <a:solidFill>
                            <a:srgbClr val="000000"/>
                          </a:solidFill>
                          <a:latin typeface="Arial"/>
                        </a:rPr>
                        <a:t>2009-10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gridSpan="2">
                  <a:txBody>
                    <a:bodyPr/>
                    <a:lstStyle/>
                    <a:p>
                      <a:pPr algn="ctr" fontAlgn="t"/>
                      <a:r>
                        <a:rPr lang="en-US" sz="2000" b="1" i="0" u="none" strike="noStrike">
                          <a:solidFill>
                            <a:srgbClr val="000000"/>
                          </a:solidFill>
                          <a:latin typeface="Arial"/>
                        </a:rPr>
                        <a:t>2010-11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gridSpan="2">
                  <a:txBody>
                    <a:bodyPr/>
                    <a:lstStyle/>
                    <a:p>
                      <a:pPr algn="ctr" fontAlgn="t"/>
                      <a:r>
                        <a:rPr lang="en-US" sz="2000" b="1" i="0" u="none" strike="noStrike" dirty="0">
                          <a:solidFill>
                            <a:srgbClr val="000000"/>
                          </a:solidFill>
                          <a:latin typeface="Arial"/>
                        </a:rPr>
                        <a:t>2011-12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r>
              <a:tr h="1079201">
                <a:tc vMerge="1">
                  <a:txBody>
                    <a:bodyPr/>
                    <a:lstStyle/>
                    <a:p>
                      <a:endParaRPr lang="en-US"/>
                    </a:p>
                  </a:txBody>
                  <a:tcPr/>
                </a:tc>
                <a:tc vMerge="1">
                  <a:txBody>
                    <a:bodyPr/>
                    <a:lstStyle/>
                    <a:p>
                      <a:endParaRPr lang="en-US"/>
                    </a:p>
                  </a:txBody>
                  <a:tcPr/>
                </a:tc>
                <a:tc>
                  <a:txBody>
                    <a:bodyPr/>
                    <a:lstStyle/>
                    <a:p>
                      <a:pPr algn="ctr" fontAlgn="t"/>
                      <a:r>
                        <a:rPr lang="en-US" sz="2000" b="1" i="0" u="none" strike="noStrike">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359734">
                <a:tc>
                  <a:txBody>
                    <a:bodyPr/>
                    <a:lstStyle/>
                    <a:p>
                      <a:pPr algn="just" fontAlgn="t"/>
                      <a:r>
                        <a:rPr lang="en-US" sz="2000" b="0" i="0" u="none" strike="noStrike">
                          <a:solidFill>
                            <a:srgbClr val="000000"/>
                          </a:solidFill>
                          <a:latin typeface="Arial"/>
                        </a:rPr>
                        <a:t>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2000" b="0" i="0" u="none" strike="noStrike">
                          <a:solidFill>
                            <a:srgbClr val="000000"/>
                          </a:solidFill>
                          <a:latin typeface="Arial"/>
                        </a:rPr>
                        <a:t>Bihar</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150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42.7416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9734">
                <a:tc>
                  <a:txBody>
                    <a:bodyPr/>
                    <a:lstStyle/>
                    <a:p>
                      <a:pPr algn="just" fontAlgn="t"/>
                      <a:r>
                        <a:rPr lang="en-US" sz="2000" b="0" i="0" u="none" strike="noStrike" dirty="0">
                          <a:solidFill>
                            <a:srgbClr val="000000"/>
                          </a:solidFill>
                          <a:latin typeface="Arial"/>
                        </a:rPr>
                        <a:t>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2000" b="0" i="0" u="none" strike="noStrike" dirty="0">
                          <a:solidFill>
                            <a:srgbClr val="000000"/>
                          </a:solidFill>
                          <a:latin typeface="Arial"/>
                        </a:rPr>
                        <a:t>Jharkhand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563.33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77.88</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165.18</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257.61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2000" b="0" i="0" u="none" strike="noStrike" dirty="0">
                          <a:solidFill>
                            <a:srgbClr val="000000"/>
                          </a:solidFill>
                          <a:latin typeface="Arial"/>
                        </a:rPr>
                        <a:t>56.9083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59734">
                <a:tc>
                  <a:txBody>
                    <a:bodyPr/>
                    <a:lstStyle/>
                    <a:p>
                      <a:pPr algn="just" fontAlgn="t"/>
                      <a:r>
                        <a:rPr lang="en-US" sz="2000" b="0" i="0" u="none" strike="noStrike">
                          <a:solidFill>
                            <a:srgbClr val="000000"/>
                          </a:solidFill>
                          <a:latin typeface="Arial"/>
                        </a:rPr>
                        <a:t>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2000" b="0" i="0" u="none" strike="noStrike">
                          <a:solidFill>
                            <a:srgbClr val="000000"/>
                          </a:solidFill>
                          <a:latin typeface="Arial"/>
                        </a:rPr>
                        <a:t>West Bengal</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684.6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dirty="0">
                          <a:solidFill>
                            <a:srgbClr val="000000"/>
                          </a:solidFill>
                          <a:latin typeface="Arial"/>
                        </a:rPr>
                        <a:t>107.54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102.509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20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59734">
                <a:tc>
                  <a:txBody>
                    <a:bodyPr/>
                    <a:lstStyle/>
                    <a:p>
                      <a:pPr algn="just" fontAlgn="t"/>
                      <a:r>
                        <a:rPr lang="en-US" sz="20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just" fontAlgn="t"/>
                      <a:r>
                        <a:rPr lang="en-US" sz="2000" b="1" i="0" u="none" strike="noStrike">
                          <a:solidFill>
                            <a:srgbClr val="000000"/>
                          </a:solidFill>
                          <a:latin typeface="Arial"/>
                        </a:rPr>
                        <a:t>Total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1397.93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120.622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272.72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102.509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257.61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56.9083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359734">
                <a:tc gridSpan="2">
                  <a:txBody>
                    <a:bodyPr/>
                    <a:lstStyle/>
                    <a:p>
                      <a:pPr algn="ctr" fontAlgn="t"/>
                      <a:r>
                        <a:rPr lang="en-US" sz="2000" b="1" i="0" u="none" strike="noStrike">
                          <a:solidFill>
                            <a:srgbClr val="000000"/>
                          </a:solidFill>
                          <a:latin typeface="Arial"/>
                        </a:rPr>
                        <a:t>No. of 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a:txBody>
                    <a:bodyPr/>
                    <a:lstStyle/>
                    <a:p>
                      <a:pPr algn="ctr" fontAlgn="t"/>
                      <a:r>
                        <a:rPr lang="en-US" sz="20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2000" b="1" i="0" u="none" strike="noStrike" dirty="0">
                          <a:solidFill>
                            <a:srgbClr val="000000"/>
                          </a:solidFill>
                          <a:latin typeface="Arial"/>
                        </a:rPr>
                        <a:t>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bl>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31076" y="88128"/>
          <a:ext cx="8812924" cy="6769872"/>
        </p:xfrm>
        <a:graphic>
          <a:graphicData uri="http://schemas.openxmlformats.org/drawingml/2006/table">
            <a:tbl>
              <a:tblPr/>
              <a:tblGrid>
                <a:gridCol w="1004118"/>
                <a:gridCol w="1936511"/>
                <a:gridCol w="995152"/>
                <a:gridCol w="1004118"/>
                <a:gridCol w="1004118"/>
                <a:gridCol w="1004118"/>
                <a:gridCol w="1004118"/>
                <a:gridCol w="860671"/>
              </a:tblGrid>
              <a:tr h="497551">
                <a:tc gridSpan="8">
                  <a:txBody>
                    <a:bodyPr/>
                    <a:lstStyle/>
                    <a:p>
                      <a:pPr algn="ctr" fontAlgn="t"/>
                      <a:r>
                        <a:rPr lang="en-US" sz="2000" b="1" i="0" u="none" strike="noStrike" dirty="0">
                          <a:solidFill>
                            <a:srgbClr val="000000"/>
                          </a:solidFill>
                          <a:latin typeface="Arial"/>
                        </a:rPr>
                        <a:t>Release of funds to the States under the Centrally Sponsored Scheme of National Mission on Medicinal Plants (2012-13 to 2014-15) </a:t>
                      </a:r>
                    </a:p>
                  </a:txBody>
                  <a:tcPr marL="7144" marR="7144" marT="9525"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2564">
                <a:tc gridSpan="8">
                  <a:txBody>
                    <a:bodyPr/>
                    <a:lstStyle/>
                    <a:p>
                      <a:pPr algn="r" fontAlgn="t"/>
                      <a:r>
                        <a:rPr lang="en-US" sz="1800" b="1" i="0" u="none" strike="noStrike" dirty="0">
                          <a:solidFill>
                            <a:srgbClr val="000000"/>
                          </a:solidFill>
                          <a:latin typeface="Arial"/>
                        </a:rPr>
                        <a:t>                                                                                                           </a:t>
                      </a:r>
                      <a:r>
                        <a:rPr lang="en-US" sz="1800" b="1" i="0" u="none" strike="noStrike" dirty="0" smtClean="0">
                          <a:solidFill>
                            <a:srgbClr val="000000"/>
                          </a:solidFill>
                          <a:latin typeface="Arial"/>
                        </a:rPr>
                        <a:t>(</a:t>
                      </a:r>
                      <a:r>
                        <a:rPr lang="en-US" sz="1800" b="1" i="0" u="none" strike="noStrike" dirty="0">
                          <a:solidFill>
                            <a:srgbClr val="000000"/>
                          </a:solidFill>
                          <a:latin typeface="Arial"/>
                        </a:rPr>
                        <a:t>Rs. in </a:t>
                      </a:r>
                      <a:r>
                        <a:rPr lang="en-US" sz="1800" b="1" i="0" u="none" strike="noStrike" dirty="0" err="1">
                          <a:solidFill>
                            <a:srgbClr val="000000"/>
                          </a:solidFill>
                          <a:latin typeface="Arial"/>
                        </a:rPr>
                        <a:t>Lakhs</a:t>
                      </a:r>
                      <a:r>
                        <a:rPr lang="en-US" sz="1800" b="1" i="0" u="none" strike="noStrike" dirty="0">
                          <a:solidFill>
                            <a:srgbClr val="000000"/>
                          </a:solidFill>
                          <a:latin typeface="Arial"/>
                        </a:rPr>
                        <a:t>)</a:t>
                      </a:r>
                    </a:p>
                  </a:txBody>
                  <a:tcPr marL="7144" marR="7144" marT="9525"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2564">
                <a:tc rowSpan="2">
                  <a:txBody>
                    <a:bodyPr/>
                    <a:lstStyle/>
                    <a:p>
                      <a:pPr algn="ctr" fontAlgn="t"/>
                      <a:r>
                        <a:rPr lang="en-US" sz="1800" b="1" i="0" u="none" strike="noStrike">
                          <a:solidFill>
                            <a:srgbClr val="000000"/>
                          </a:solidFill>
                          <a:latin typeface="Arial"/>
                        </a:rPr>
                        <a:t>S.No</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rowSpan="2">
                  <a:txBody>
                    <a:bodyPr/>
                    <a:lstStyle/>
                    <a:p>
                      <a:pPr algn="ctr" fontAlgn="t"/>
                      <a:r>
                        <a:rPr lang="en-US" sz="1800" b="1" i="0" u="none" strike="noStrike">
                          <a:solidFill>
                            <a:srgbClr val="000000"/>
                          </a:solidFill>
                          <a:latin typeface="Arial"/>
                        </a:rPr>
                        <a:t>Name of State</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gridSpan="2">
                  <a:txBody>
                    <a:bodyPr/>
                    <a:lstStyle/>
                    <a:p>
                      <a:pPr algn="ctr" fontAlgn="t"/>
                      <a:r>
                        <a:rPr lang="en-US" sz="1800" b="1" i="0" u="none" strike="noStrike" dirty="0">
                          <a:solidFill>
                            <a:srgbClr val="000000"/>
                          </a:solidFill>
                          <a:latin typeface="Arial"/>
                        </a:rPr>
                        <a:t>2012-13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gridSpan="2">
                  <a:txBody>
                    <a:bodyPr/>
                    <a:lstStyle/>
                    <a:p>
                      <a:pPr algn="ctr" fontAlgn="t"/>
                      <a:r>
                        <a:rPr lang="en-US" sz="1800" b="1" i="0" u="none" strike="noStrike" dirty="0">
                          <a:solidFill>
                            <a:srgbClr val="000000"/>
                          </a:solidFill>
                          <a:latin typeface="Arial"/>
                        </a:rPr>
                        <a:t>2013-14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gridSpan="2">
                  <a:txBody>
                    <a:bodyPr/>
                    <a:lstStyle/>
                    <a:p>
                      <a:pPr algn="ctr" fontAlgn="t"/>
                      <a:r>
                        <a:rPr lang="en-US" sz="1800" b="1" i="0" u="none" strike="noStrike">
                          <a:solidFill>
                            <a:srgbClr val="000000"/>
                          </a:solidFill>
                          <a:latin typeface="Arial"/>
                        </a:rPr>
                        <a:t>2014-15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r>
              <a:tr h="757692">
                <a:tc vMerge="1">
                  <a:txBody>
                    <a:bodyPr/>
                    <a:lstStyle/>
                    <a:p>
                      <a:endParaRPr lang="en-US"/>
                    </a:p>
                  </a:txBody>
                  <a:tcPr/>
                </a:tc>
                <a:tc vMerge="1">
                  <a:txBody>
                    <a:bodyPr/>
                    <a:lstStyle/>
                    <a:p>
                      <a:endParaRPr lang="en-US"/>
                    </a:p>
                  </a:txBody>
                  <a:tcPr/>
                </a:tc>
                <a:tc>
                  <a:txBody>
                    <a:bodyPr/>
                    <a:lstStyle/>
                    <a:p>
                      <a:pPr algn="ctr" fontAlgn="t"/>
                      <a:r>
                        <a:rPr lang="en-US" sz="1600" b="1" i="0" u="none" strike="noStrike" dirty="0">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Fund Released</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252564">
                <a:tc>
                  <a:txBody>
                    <a:bodyPr/>
                    <a:lstStyle/>
                    <a:p>
                      <a:pPr algn="just" fontAlgn="t"/>
                      <a:r>
                        <a:rPr lang="en-US" sz="1800" b="0" i="0" u="none" strike="noStrike">
                          <a:solidFill>
                            <a:srgbClr val="000000"/>
                          </a:solidFill>
                          <a:latin typeface="Arial"/>
                        </a:rPr>
                        <a:t>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Andhra Pradesh</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834.32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51.8724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963.63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b="0" i="0" u="none" strike="noStrike">
                          <a:solidFill>
                            <a:srgbClr val="000000"/>
                          </a:solidFill>
                          <a:latin typeface="Arial"/>
                        </a:rPr>
                        <a:t>1200.61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46.4846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Assam</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162.81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161.24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Gujarat</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172.25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172.25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Himachal Pradesh</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97.54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0.85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dirty="0">
                          <a:solidFill>
                            <a:srgbClr val="000000"/>
                          </a:solidFill>
                          <a:latin typeface="Arial"/>
                        </a:rPr>
                        <a:t>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Karnataka</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216.71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2.8134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110.82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68.16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Madhya Pradesh</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474.59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526.4341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507.3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507.3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7</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Manipur</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57.6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105.96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73.06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73.06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8</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Meghalaya</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172.62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61.375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Mizoram</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8.91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18.28</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57.72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57.72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10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Orissa</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111.00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150.66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150.66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191.53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191.53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11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Rajasthan</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28.87</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2.74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42.51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42.51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12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Sikkim</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161.94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137.59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77.24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14.0341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13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Tripura</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53.23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53.23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0" i="0" u="none" strike="noStrike" dirty="0">
                          <a:solidFill>
                            <a:srgbClr val="000000"/>
                          </a:solidFill>
                          <a:latin typeface="Arial"/>
                        </a:rPr>
                        <a:t>14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err="1">
                          <a:solidFill>
                            <a:srgbClr val="000000"/>
                          </a:solidFill>
                          <a:latin typeface="Arial"/>
                        </a:rPr>
                        <a:t>Telangana</a:t>
                      </a:r>
                      <a:endParaRPr lang="en-US" sz="1600" b="0" i="0" u="none" strike="noStrike" dirty="0">
                        <a:solidFill>
                          <a:srgbClr val="000000"/>
                        </a:solidFill>
                        <a:latin typeface="Arial"/>
                      </a:endParaRP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156.317</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2564">
                <a:tc>
                  <a:txBody>
                    <a:bodyPr/>
                    <a:lstStyle/>
                    <a:p>
                      <a:pPr algn="just" fontAlgn="t"/>
                      <a:r>
                        <a:rPr lang="en-US" sz="1800" b="0" i="0" u="none" strike="noStrike">
                          <a:solidFill>
                            <a:srgbClr val="000000"/>
                          </a:solidFill>
                          <a:latin typeface="Arial"/>
                        </a:rPr>
                        <a:t>15</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Uttar Pradesh</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834.54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1.49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424.36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174.3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2564">
                <a:tc>
                  <a:txBody>
                    <a:bodyPr/>
                    <a:lstStyle/>
                    <a:p>
                      <a:pPr algn="just" fontAlgn="t"/>
                      <a:r>
                        <a:rPr lang="en-US" sz="18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just" fontAlgn="t"/>
                      <a:r>
                        <a:rPr lang="en-US" sz="1600" b="1" i="0" u="none" strike="noStrike">
                          <a:solidFill>
                            <a:srgbClr val="000000"/>
                          </a:solidFill>
                          <a:latin typeface="Arial"/>
                        </a:rPr>
                        <a:t>Total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2645.71</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214.602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2670.034</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331.363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2658.89</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1443.97</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252564">
                <a:tc>
                  <a:txBody>
                    <a:bodyPr/>
                    <a:lstStyle/>
                    <a:p>
                      <a:pPr algn="ctr" fontAlgn="t"/>
                      <a:r>
                        <a:rPr lang="en-US" sz="18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No. of UC pending</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3</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6</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 </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12</a:t>
                      </a:r>
                    </a:p>
                  </a:txBody>
                  <a:tcPr marL="7144" marR="7144"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42900" y="5"/>
          <a:ext cx="8724900" cy="6907518"/>
        </p:xfrm>
        <a:graphic>
          <a:graphicData uri="http://schemas.openxmlformats.org/drawingml/2006/table">
            <a:tbl>
              <a:tblPr/>
              <a:tblGrid>
                <a:gridCol w="672781"/>
                <a:gridCol w="1251762"/>
                <a:gridCol w="669547"/>
                <a:gridCol w="621029"/>
                <a:gridCol w="659844"/>
                <a:gridCol w="659844"/>
                <a:gridCol w="621029"/>
                <a:gridCol w="672781"/>
                <a:gridCol w="672781"/>
                <a:gridCol w="672781"/>
                <a:gridCol w="685720"/>
                <a:gridCol w="865001"/>
              </a:tblGrid>
              <a:tr h="509462">
                <a:tc gridSpan="12">
                  <a:txBody>
                    <a:bodyPr/>
                    <a:lstStyle/>
                    <a:p>
                      <a:pPr algn="ctr" fontAlgn="t"/>
                      <a:r>
                        <a:rPr lang="en-US" sz="1600" b="1" i="0" u="none" strike="noStrike" dirty="0">
                          <a:solidFill>
                            <a:srgbClr val="000000"/>
                          </a:solidFill>
                          <a:latin typeface="Arial"/>
                        </a:rPr>
                        <a:t>Status of Funds released to the States, Funds utilized and Funds Pending under the Centrally Sponsored Scheme of National AYUSH Mission (2015-16 to 2018-19)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8167">
                <a:tc gridSpan="12">
                  <a:txBody>
                    <a:bodyPr/>
                    <a:lstStyle/>
                    <a:p>
                      <a:pPr algn="r" fontAlgn="t"/>
                      <a:r>
                        <a:rPr lang="en-US" sz="1600" b="1" i="0" u="none" strike="noStrike" dirty="0">
                          <a:solidFill>
                            <a:srgbClr val="000000"/>
                          </a:solidFill>
                          <a:latin typeface="Arial"/>
                        </a:rPr>
                        <a:t>                                                                                                                          (Rs. in </a:t>
                      </a:r>
                      <a:r>
                        <a:rPr lang="en-US" sz="1600" b="1" i="0" u="none" strike="noStrike" dirty="0" err="1">
                          <a:solidFill>
                            <a:srgbClr val="000000"/>
                          </a:solidFill>
                          <a:latin typeface="Arial"/>
                        </a:rPr>
                        <a:t>Lakhs</a:t>
                      </a:r>
                      <a:r>
                        <a:rPr lang="en-US" sz="1600" b="1" i="0" u="none" strike="noStrike" dirty="0">
                          <a:solidFill>
                            <a:srgbClr val="000000"/>
                          </a:solidFill>
                          <a:latin typeface="Arial"/>
                        </a:rPr>
                        <a:t>)</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58167">
                <a:tc rowSpan="2">
                  <a:txBody>
                    <a:bodyPr/>
                    <a:lstStyle/>
                    <a:p>
                      <a:pPr algn="ctr" fontAlgn="t"/>
                      <a:r>
                        <a:rPr lang="en-US" sz="1600" b="1" i="0" u="none" strike="noStrike" dirty="0" err="1">
                          <a:solidFill>
                            <a:srgbClr val="000000"/>
                          </a:solidFill>
                          <a:latin typeface="Arial"/>
                        </a:rPr>
                        <a:t>S.No</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rowSpan="2">
                  <a:txBody>
                    <a:bodyPr/>
                    <a:lstStyle/>
                    <a:p>
                      <a:pPr algn="ctr" fontAlgn="t"/>
                      <a:r>
                        <a:rPr lang="en-US" sz="1600" b="1" i="0" u="none" strike="noStrike" dirty="0">
                          <a:solidFill>
                            <a:srgbClr val="000000"/>
                          </a:solidFill>
                          <a:latin typeface="Arial"/>
                        </a:rPr>
                        <a:t>Name of State</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gridSpan="3">
                  <a:txBody>
                    <a:bodyPr/>
                    <a:lstStyle/>
                    <a:p>
                      <a:pPr algn="ctr" fontAlgn="t"/>
                      <a:r>
                        <a:rPr lang="en-US" sz="1600" b="1" i="0" u="none" strike="noStrike" dirty="0">
                          <a:solidFill>
                            <a:srgbClr val="000000"/>
                          </a:solidFill>
                          <a:latin typeface="Arial"/>
                        </a:rPr>
                        <a:t>2015-16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gridSpan="3">
                  <a:txBody>
                    <a:bodyPr/>
                    <a:lstStyle/>
                    <a:p>
                      <a:pPr algn="ctr" fontAlgn="t"/>
                      <a:r>
                        <a:rPr lang="en-US" sz="1600" b="1" i="0" u="none" strike="noStrike" dirty="0">
                          <a:solidFill>
                            <a:srgbClr val="000000"/>
                          </a:solidFill>
                          <a:latin typeface="Arial"/>
                        </a:rPr>
                        <a:t>2016-17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gridSpan="3">
                  <a:txBody>
                    <a:bodyPr/>
                    <a:lstStyle/>
                    <a:p>
                      <a:pPr algn="ctr" fontAlgn="t"/>
                      <a:r>
                        <a:rPr lang="en-US" sz="1600" b="1" i="0" u="none" strike="noStrike" dirty="0">
                          <a:solidFill>
                            <a:srgbClr val="000000"/>
                          </a:solidFill>
                          <a:latin typeface="Arial"/>
                        </a:rPr>
                        <a:t>2017-18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a:txBody>
                    <a:bodyPr/>
                    <a:lstStyle/>
                    <a:p>
                      <a:pPr algn="ctr" fontAlgn="t"/>
                      <a:r>
                        <a:rPr lang="en-US" sz="1600" b="1" i="0" u="none" strike="noStrike" dirty="0">
                          <a:solidFill>
                            <a:srgbClr val="000000"/>
                          </a:solidFill>
                          <a:latin typeface="Arial"/>
                        </a:rPr>
                        <a:t>2018-19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498199">
                <a:tc vMerge="1">
                  <a:txBody>
                    <a:bodyPr/>
                    <a:lstStyle/>
                    <a:p>
                      <a:endParaRPr lang="en-US"/>
                    </a:p>
                  </a:txBody>
                  <a:tcPr/>
                </a:tc>
                <a:tc vMerge="1">
                  <a:txBody>
                    <a:bodyPr/>
                    <a:lstStyle/>
                    <a:p>
                      <a:endParaRPr lang="en-US"/>
                    </a:p>
                  </a:txBody>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509462">
                <a:tc>
                  <a:txBody>
                    <a:bodyPr/>
                    <a:lstStyle/>
                    <a:p>
                      <a:pPr algn="just" fontAlgn="t"/>
                      <a:r>
                        <a:rPr lang="en-US" sz="1600" b="0" i="0" u="none" strike="noStrike" dirty="0">
                          <a:solidFill>
                            <a:srgbClr val="000000"/>
                          </a:solidFill>
                          <a:latin typeface="Arial"/>
                        </a:rPr>
                        <a:t>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Andhra Pradesh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133.780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133.780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451.16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451.16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211.872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211.872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128.586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404938">
                <a:tc>
                  <a:txBody>
                    <a:bodyPr/>
                    <a:lstStyle/>
                    <a:p>
                      <a:pPr algn="just" fontAlgn="t"/>
                      <a:r>
                        <a:rPr lang="en-US" sz="1600" b="0" i="0" u="none" strike="noStrike">
                          <a:solidFill>
                            <a:srgbClr val="000000"/>
                          </a:solidFill>
                          <a:latin typeface="Arial"/>
                        </a:rPr>
                        <a:t>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Arunachal Pradesh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42.779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42.77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61.110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61.110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36.860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167">
                <a:tc>
                  <a:txBody>
                    <a:bodyPr/>
                    <a:lstStyle/>
                    <a:p>
                      <a:pPr algn="just" fontAlgn="t"/>
                      <a:r>
                        <a:rPr lang="en-US" sz="1600" b="0" i="0" u="none" strike="noStrike" dirty="0">
                          <a:solidFill>
                            <a:srgbClr val="000000"/>
                          </a:solidFill>
                          <a:latin typeface="Arial"/>
                        </a:rPr>
                        <a:t>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Assam</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120.239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120.239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393.250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393.250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189.122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8167">
                <a:tc>
                  <a:txBody>
                    <a:bodyPr/>
                    <a:lstStyle/>
                    <a:p>
                      <a:pPr algn="just" fontAlgn="t"/>
                      <a:r>
                        <a:rPr lang="en-US" sz="1600" b="0" i="0" u="none" strike="noStrike">
                          <a:solidFill>
                            <a:srgbClr val="000000"/>
                          </a:solidFill>
                          <a:latin typeface="Arial"/>
                        </a:rPr>
                        <a:t>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Bihar</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167">
                <a:tc>
                  <a:txBody>
                    <a:bodyPr/>
                    <a:lstStyle/>
                    <a:p>
                      <a:pPr algn="just" fontAlgn="t"/>
                      <a:r>
                        <a:rPr lang="en-US" sz="1600" b="0" i="0" u="none" strike="noStrike" dirty="0">
                          <a:solidFill>
                            <a:srgbClr val="000000"/>
                          </a:solidFill>
                          <a:latin typeface="Arial"/>
                        </a:rPr>
                        <a:t>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Chhattisgarh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a:solidFill>
                            <a:srgbClr val="000000"/>
                          </a:solidFill>
                          <a:latin typeface="Arial"/>
                        </a:rPr>
                        <a:t>152.63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27.14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125.49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178.210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178.210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107.860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8167">
                <a:tc>
                  <a:txBody>
                    <a:bodyPr/>
                    <a:lstStyle/>
                    <a:p>
                      <a:pPr algn="just" fontAlgn="t"/>
                      <a:r>
                        <a:rPr lang="en-US" sz="1600" b="0" i="0" u="none" strike="noStrike">
                          <a:solidFill>
                            <a:srgbClr val="000000"/>
                          </a:solidFill>
                          <a:latin typeface="Arial"/>
                        </a:rPr>
                        <a:t>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Gujarat</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168.415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168.415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212.189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212.189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158.700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158.700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308.710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167">
                <a:tc>
                  <a:txBody>
                    <a:bodyPr/>
                    <a:lstStyle/>
                    <a:p>
                      <a:pPr algn="just" fontAlgn="t"/>
                      <a:r>
                        <a:rPr lang="en-US" sz="1600" b="0" i="0" u="none" strike="noStrike" dirty="0">
                          <a:solidFill>
                            <a:srgbClr val="000000"/>
                          </a:solidFill>
                          <a:latin typeface="Arial"/>
                        </a:rPr>
                        <a:t>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Goa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14.47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14.47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26.590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26.590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22.937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8167">
                <a:tc>
                  <a:txBody>
                    <a:bodyPr/>
                    <a:lstStyle/>
                    <a:p>
                      <a:pPr algn="just" fontAlgn="t"/>
                      <a:r>
                        <a:rPr lang="en-US" sz="1600" b="0" i="0" u="none" strike="noStrike">
                          <a:solidFill>
                            <a:srgbClr val="000000"/>
                          </a:solidFill>
                          <a:latin typeface="Arial"/>
                        </a:rPr>
                        <a:t>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Haryana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51.678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13.08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38.597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69.188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34.01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35.178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9462">
                <a:tc>
                  <a:txBody>
                    <a:bodyPr/>
                    <a:lstStyle/>
                    <a:p>
                      <a:pPr algn="just" fontAlgn="t"/>
                      <a:r>
                        <a:rPr lang="en-US" sz="1600" b="0" i="0" u="none" strike="noStrike" dirty="0">
                          <a:solidFill>
                            <a:srgbClr val="000000"/>
                          </a:solidFill>
                          <a:latin typeface="Arial"/>
                        </a:rPr>
                        <a:t>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Himachal Pradesh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61.981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61.981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170.069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20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150.069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75.543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75.543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63.750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36402">
                <a:tc>
                  <a:txBody>
                    <a:bodyPr/>
                    <a:lstStyle/>
                    <a:p>
                      <a:pPr algn="just" fontAlgn="t"/>
                      <a:r>
                        <a:rPr lang="en-US" sz="1600" b="0" i="0" u="none" strike="noStrike" dirty="0">
                          <a:solidFill>
                            <a:srgbClr val="000000"/>
                          </a:solidFill>
                          <a:latin typeface="Arial"/>
                        </a:rPr>
                        <a:t>10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smtClean="0">
                          <a:solidFill>
                            <a:srgbClr val="000000"/>
                          </a:solidFill>
                          <a:latin typeface="Arial"/>
                        </a:rPr>
                        <a:t>J&amp;K</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54.893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54.893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55.17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55.17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80.246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80.246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49.540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8167">
                <a:tc>
                  <a:txBody>
                    <a:bodyPr/>
                    <a:lstStyle/>
                    <a:p>
                      <a:pPr algn="just" fontAlgn="t"/>
                      <a:r>
                        <a:rPr lang="en-US" sz="1600" b="0" i="0" u="none" strike="noStrike" dirty="0">
                          <a:solidFill>
                            <a:srgbClr val="000000"/>
                          </a:solidFill>
                          <a:latin typeface="Arial"/>
                        </a:rPr>
                        <a:t>11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Jharkhand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258167">
                <a:tc>
                  <a:txBody>
                    <a:bodyPr/>
                    <a:lstStyle/>
                    <a:p>
                      <a:pPr algn="just" fontAlgn="t"/>
                      <a:r>
                        <a:rPr lang="en-US" sz="1600" b="0" i="0" u="none" strike="noStrike">
                          <a:solidFill>
                            <a:srgbClr val="000000"/>
                          </a:solidFill>
                          <a:latin typeface="Arial"/>
                        </a:rPr>
                        <a:t>12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Karnataka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137.20</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137.20</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203.33</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203.33</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219.34</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219.34</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148.100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7425">
                <a:tc>
                  <a:txBody>
                    <a:bodyPr/>
                    <a:lstStyle/>
                    <a:p>
                      <a:pPr algn="just" fontAlgn="t"/>
                      <a:r>
                        <a:rPr lang="en-US" sz="1600" b="0" i="0" u="none" strike="noStrike" dirty="0">
                          <a:solidFill>
                            <a:srgbClr val="000000"/>
                          </a:solidFill>
                          <a:latin typeface="Arial"/>
                        </a:rPr>
                        <a:t>13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Kerala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126.52</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126.52</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168.68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168.61</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smtClean="0">
                          <a:solidFill>
                            <a:srgbClr val="000000"/>
                          </a:solidFill>
                          <a:latin typeface="Arial"/>
                        </a:rPr>
                        <a:t>259.65</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smtClean="0">
                          <a:solidFill>
                            <a:srgbClr val="000000"/>
                          </a:solidFill>
                          <a:latin typeface="Arial"/>
                        </a:rPr>
                        <a:t>259.65</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162.553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509462">
                <a:tc>
                  <a:txBody>
                    <a:bodyPr/>
                    <a:lstStyle/>
                    <a:p>
                      <a:pPr algn="just" fontAlgn="t"/>
                      <a:r>
                        <a:rPr lang="en-US" sz="1600" b="0" i="0" u="none" strike="noStrike">
                          <a:solidFill>
                            <a:srgbClr val="000000"/>
                          </a:solidFill>
                          <a:latin typeface="Arial"/>
                        </a:rPr>
                        <a:t>14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Madhya Pradesh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306.90</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306.90</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496.38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496.38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450.27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450.27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334.459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916173"/>
          <a:ext cx="8991599" cy="5941827"/>
        </p:xfrm>
        <a:graphic>
          <a:graphicData uri="http://schemas.openxmlformats.org/drawingml/2006/table">
            <a:tbl>
              <a:tblPr/>
              <a:tblGrid>
                <a:gridCol w="333974"/>
                <a:gridCol w="1245979"/>
                <a:gridCol w="1014765"/>
                <a:gridCol w="680793"/>
                <a:gridCol w="783553"/>
                <a:gridCol w="678885"/>
                <a:gridCol w="596271"/>
                <a:gridCol w="645960"/>
                <a:gridCol w="801620"/>
                <a:gridCol w="490300"/>
                <a:gridCol w="805100"/>
                <a:gridCol w="914399"/>
              </a:tblGrid>
              <a:tr h="381000">
                <a:tc>
                  <a:txBody>
                    <a:bodyPr/>
                    <a:lstStyle/>
                    <a:p>
                      <a:pPr algn="just" fontAlgn="t"/>
                      <a:r>
                        <a:rPr lang="en-US" sz="1600" b="0" i="0" u="none" strike="noStrike" dirty="0">
                          <a:solidFill>
                            <a:srgbClr val="000000"/>
                          </a:solidFill>
                          <a:latin typeface="Arial"/>
                        </a:rPr>
                        <a:t>15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Maharashtra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205.877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39.146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166.73</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smtClean="0">
                          <a:solidFill>
                            <a:srgbClr val="000000"/>
                          </a:solidFill>
                          <a:latin typeface="Arial"/>
                        </a:rPr>
                        <a:t>355.01</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355.008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0.000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89572">
                <a:tc>
                  <a:txBody>
                    <a:bodyPr/>
                    <a:lstStyle/>
                    <a:p>
                      <a:pPr algn="just" fontAlgn="t"/>
                      <a:r>
                        <a:rPr lang="en-US" sz="1600" b="0" i="0" u="none" strike="noStrike">
                          <a:solidFill>
                            <a:srgbClr val="000000"/>
                          </a:solidFill>
                          <a:latin typeface="Arial"/>
                        </a:rPr>
                        <a:t>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Manipur</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60.80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60.800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70.875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70.87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85.498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85.498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79.080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8670">
                <a:tc>
                  <a:txBody>
                    <a:bodyPr/>
                    <a:lstStyle/>
                    <a:p>
                      <a:pPr algn="just" fontAlgn="t"/>
                      <a:r>
                        <a:rPr lang="en-US" sz="1600" b="0" i="0" u="none" strike="noStrike" dirty="0">
                          <a:solidFill>
                            <a:srgbClr val="000000"/>
                          </a:solidFill>
                          <a:latin typeface="Arial"/>
                        </a:rPr>
                        <a:t>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Meghalaya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45.018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45.01</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91.480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91.480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0.000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369404">
                <a:tc>
                  <a:txBody>
                    <a:bodyPr/>
                    <a:lstStyle/>
                    <a:p>
                      <a:pPr algn="just" fontAlgn="t"/>
                      <a:r>
                        <a:rPr lang="en-US" sz="1600" b="0" i="0" u="none" strike="noStrike">
                          <a:solidFill>
                            <a:srgbClr val="000000"/>
                          </a:solidFill>
                          <a:latin typeface="Arial"/>
                        </a:rPr>
                        <a:t>18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Mizoram</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14.384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14.384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44.317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44.31</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latin typeface="Arial"/>
                        </a:rPr>
                        <a:t>97.510</a:t>
                      </a:r>
                    </a:p>
                  </a:txBody>
                  <a:tcPr marL="5001" marR="5001" marT="66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dirty="0">
                          <a:solidFill>
                            <a:srgbClr val="000000"/>
                          </a:solidFill>
                          <a:latin typeface="Arial"/>
                        </a:rPr>
                        <a:t>97.510</a:t>
                      </a:r>
                    </a:p>
                  </a:txBody>
                  <a:tcPr marL="5001" marR="5001" marT="66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600" b="0" i="0" u="none" strike="noStrike">
                          <a:solidFill>
                            <a:srgbClr val="000000"/>
                          </a:solidFill>
                          <a:latin typeface="Arial"/>
                        </a:rPr>
                        <a:t>62.140</a:t>
                      </a:r>
                    </a:p>
                  </a:txBody>
                  <a:tcPr marL="5001" marR="5001" marT="666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7436">
                <a:tc>
                  <a:txBody>
                    <a:bodyPr/>
                    <a:lstStyle/>
                    <a:p>
                      <a:pPr algn="just" fontAlgn="t"/>
                      <a:r>
                        <a:rPr lang="en-US" sz="1600" b="0" i="0" u="none" strike="noStrike" dirty="0">
                          <a:solidFill>
                            <a:srgbClr val="000000"/>
                          </a:solidFill>
                          <a:latin typeface="Arial"/>
                        </a:rPr>
                        <a:t>19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Nagaland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60.414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60.414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41.379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36.38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4.999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100.891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100.891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63.199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20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Orissa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117.54</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117.5</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161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71">
                <a:tc>
                  <a:txBody>
                    <a:bodyPr/>
                    <a:lstStyle/>
                    <a:p>
                      <a:pPr algn="just" fontAlgn="t"/>
                      <a:r>
                        <a:rPr lang="en-US" sz="1600" b="0" i="0" u="none" strike="noStrike">
                          <a:solidFill>
                            <a:srgbClr val="000000"/>
                          </a:solidFill>
                          <a:latin typeface="Arial"/>
                        </a:rPr>
                        <a:t>21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Punjab *</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129.66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129.6</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22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Puducherry</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4.96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4.96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14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71">
                <a:tc>
                  <a:txBody>
                    <a:bodyPr/>
                    <a:lstStyle/>
                    <a:p>
                      <a:pPr algn="just" fontAlgn="t"/>
                      <a:r>
                        <a:rPr lang="en-US" sz="1600" b="0" i="0" u="none" strike="noStrike">
                          <a:solidFill>
                            <a:srgbClr val="000000"/>
                          </a:solidFill>
                          <a:latin typeface="Arial"/>
                        </a:rPr>
                        <a:t>23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dirty="0">
                          <a:solidFill>
                            <a:srgbClr val="000000"/>
                          </a:solidFill>
                          <a:latin typeface="Arial"/>
                        </a:rPr>
                        <a:t>Rajasthan</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113.532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113.53</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226.05</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200.9</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25.08</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747.846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747.846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272.379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24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Sikkim</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30.731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30.731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31.706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31.706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24.980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24.980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0.000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71">
                <a:tc>
                  <a:txBody>
                    <a:bodyPr/>
                    <a:lstStyle/>
                    <a:p>
                      <a:pPr algn="just" fontAlgn="t"/>
                      <a:r>
                        <a:rPr lang="en-US" sz="1600" b="0" i="0" u="none" strike="noStrike" dirty="0">
                          <a:solidFill>
                            <a:srgbClr val="000000"/>
                          </a:solidFill>
                          <a:latin typeface="Arial"/>
                        </a:rPr>
                        <a:t>25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a:solidFill>
                            <a:srgbClr val="000000"/>
                          </a:solidFill>
                          <a:latin typeface="Arial"/>
                        </a:rPr>
                        <a:t>Tamil Nadu</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144.224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144.22</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252.72</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smtClean="0">
                          <a:solidFill>
                            <a:srgbClr val="000000"/>
                          </a:solidFill>
                          <a:latin typeface="Arial"/>
                        </a:rPr>
                        <a:t>252.7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smtClean="0">
                          <a:solidFill>
                            <a:srgbClr val="000000"/>
                          </a:solidFill>
                          <a:latin typeface="Arial"/>
                        </a:rPr>
                        <a:t>228.27</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228.275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173.088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26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Tripura</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36.064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36.064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t"/>
                      <a:r>
                        <a:rPr lang="en-US" sz="1600" b="0" i="0" u="none" strike="noStrike" dirty="0">
                          <a:solidFill>
                            <a:srgbClr val="000000"/>
                          </a:solidFill>
                          <a:latin typeface="Arial"/>
                        </a:rPr>
                        <a:t>47.88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48071">
                <a:tc>
                  <a:txBody>
                    <a:bodyPr/>
                    <a:lstStyle/>
                    <a:p>
                      <a:pPr algn="just" fontAlgn="t"/>
                      <a:r>
                        <a:rPr lang="en-US" sz="1600" b="0" i="0" u="none" strike="noStrike" dirty="0">
                          <a:solidFill>
                            <a:srgbClr val="000000"/>
                          </a:solidFill>
                          <a:latin typeface="Arial"/>
                        </a:rPr>
                        <a:t>27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err="1">
                          <a:solidFill>
                            <a:srgbClr val="000000"/>
                          </a:solidFill>
                          <a:latin typeface="Arial"/>
                        </a:rPr>
                        <a:t>Telangana</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111.316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111.316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252.085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252.085</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118.294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118.294</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71.870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28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Uttar Pradesh</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720.012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720.012</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528.173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528.173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a:solidFill>
                            <a:srgbClr val="000000"/>
                          </a:solidFill>
                          <a:latin typeface="Arial"/>
                        </a:rPr>
                        <a:t>249.180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249.180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912.043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8071">
                <a:tc>
                  <a:txBody>
                    <a:bodyPr/>
                    <a:lstStyle/>
                    <a:p>
                      <a:pPr algn="just" fontAlgn="t"/>
                      <a:r>
                        <a:rPr lang="en-US" sz="1600" b="0" i="0" u="none" strike="noStrike" dirty="0">
                          <a:solidFill>
                            <a:srgbClr val="000000"/>
                          </a:solidFill>
                          <a:latin typeface="Arial"/>
                        </a:rPr>
                        <a:t>29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just" fontAlgn="t"/>
                      <a:r>
                        <a:rPr lang="en-US" sz="1600" b="0" i="0" u="none" strike="noStrike" dirty="0" err="1">
                          <a:solidFill>
                            <a:srgbClr val="000000"/>
                          </a:solidFill>
                          <a:latin typeface="Arial"/>
                        </a:rPr>
                        <a:t>Uttarakhand</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60.466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60.466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195.367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195.367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130.147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ctr" fontAlgn="t"/>
                      <a:r>
                        <a:rPr lang="en-US" sz="1600" b="0" i="0" u="none" strike="noStrike" dirty="0">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130.147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c>
                  <a:txBody>
                    <a:bodyPr/>
                    <a:lstStyle/>
                    <a:p>
                      <a:pPr algn="r" fontAlgn="t"/>
                      <a:r>
                        <a:rPr lang="en-US" sz="1600" b="0" i="0" u="none" strike="noStrike" dirty="0">
                          <a:solidFill>
                            <a:srgbClr val="000000"/>
                          </a:solidFill>
                          <a:latin typeface="Arial"/>
                        </a:rPr>
                        <a:t>75.670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3">
                        <a:lumMod val="20000"/>
                        <a:lumOff val="80000"/>
                      </a:schemeClr>
                    </a:solidFill>
                  </a:tcPr>
                </a:tc>
              </a:tr>
              <a:tr h="148071">
                <a:tc>
                  <a:txBody>
                    <a:bodyPr/>
                    <a:lstStyle/>
                    <a:p>
                      <a:pPr algn="just" fontAlgn="t"/>
                      <a:r>
                        <a:rPr lang="en-US" sz="1600" b="0" i="0" u="none" strike="noStrike">
                          <a:solidFill>
                            <a:srgbClr val="000000"/>
                          </a:solidFill>
                          <a:latin typeface="Arial"/>
                        </a:rPr>
                        <a:t>30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fontAlgn="t"/>
                      <a:r>
                        <a:rPr lang="en-US" sz="1600" b="0" i="0" u="none" strike="noStrike">
                          <a:solidFill>
                            <a:srgbClr val="000000"/>
                          </a:solidFill>
                          <a:latin typeface="Arial"/>
                        </a:rPr>
                        <a:t>West Bengal</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180.631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180.63</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184.94</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dirty="0" smtClean="0">
                          <a:solidFill>
                            <a:srgbClr val="000000"/>
                          </a:solidFill>
                          <a:latin typeface="Arial"/>
                        </a:rPr>
                        <a:t>184.9</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201.9</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US" sz="1600" b="0"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smtClean="0">
                          <a:solidFill>
                            <a:srgbClr val="000000"/>
                          </a:solidFill>
                          <a:latin typeface="Arial"/>
                        </a:rPr>
                        <a:t>201.9</a:t>
                      </a:r>
                      <a:endParaRPr lang="en-US" sz="1600" b="0"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t"/>
                      <a:r>
                        <a:rPr lang="en-US" sz="1600" b="0" i="0" u="none" strike="noStrike" dirty="0">
                          <a:solidFill>
                            <a:srgbClr val="000000"/>
                          </a:solidFill>
                          <a:latin typeface="Arial"/>
                        </a:rPr>
                        <a:t>194.701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129">
                <a:tc>
                  <a:txBody>
                    <a:bodyPr/>
                    <a:lstStyle/>
                    <a:p>
                      <a:pPr algn="just" fontAlgn="t"/>
                      <a:r>
                        <a:rPr lang="en-US" sz="1600" b="1" i="0" u="none" strike="noStrike">
                          <a:solidFill>
                            <a:srgbClr val="000000"/>
                          </a:solidFill>
                          <a:latin typeface="Arial"/>
                        </a:rPr>
                        <a:t> </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just" fontAlgn="t"/>
                      <a:r>
                        <a:rPr lang="en-US" sz="1600" b="1" i="0" u="none" strike="noStrike">
                          <a:solidFill>
                            <a:srgbClr val="000000"/>
                          </a:solidFill>
                          <a:latin typeface="Arial"/>
                        </a:rPr>
                        <a:t>Total </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a:solidFill>
                            <a:srgbClr val="000000"/>
                          </a:solidFill>
                          <a:latin typeface="Arial"/>
                        </a:rPr>
                        <a:t>2779.83</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445.48</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2334.3</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4281.1</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361.2</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3919.</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4545.8</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a:solidFill>
                            <a:srgbClr val="000000"/>
                          </a:solidFill>
                          <a:latin typeface="Arial"/>
                        </a:rPr>
                        <a:t>0</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4545.88</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600" b="1" i="0" u="none" strike="noStrike" dirty="0" smtClean="0">
                          <a:solidFill>
                            <a:srgbClr val="000000"/>
                          </a:solidFill>
                          <a:latin typeface="Arial"/>
                        </a:rPr>
                        <a:t>3679.68</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148071">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600" b="0" i="0" u="none" strike="noStrike" dirty="0">
                        <a:solidFill>
                          <a:srgbClr val="000000"/>
                        </a:solidFill>
                        <a:latin typeface="Calibri"/>
                      </a:endParaRPr>
                    </a:p>
                  </a:txBody>
                  <a:tcPr marL="5001" marR="5001" marT="6668" marB="0" anchor="b">
                    <a:lnL>
                      <a:noFill/>
                    </a:lnL>
                    <a:lnR>
                      <a:noFill/>
                    </a:lnR>
                    <a:lnT w="6350" cap="flat" cmpd="sng" algn="ctr">
                      <a:solidFill>
                        <a:srgbClr val="000000"/>
                      </a:solidFill>
                      <a:prstDash val="solid"/>
                      <a:round/>
                      <a:headEnd type="none" w="med" len="med"/>
                      <a:tailEnd type="none" w="med" len="med"/>
                    </a:lnT>
                    <a:lnB>
                      <a:noFill/>
                    </a:lnB>
                  </a:tcPr>
                </a:tc>
              </a:tr>
            </a:tbl>
          </a:graphicData>
        </a:graphic>
      </p:graphicFrame>
      <p:graphicFrame>
        <p:nvGraphicFramePr>
          <p:cNvPr id="3" name="Table 2"/>
          <p:cNvGraphicFramePr>
            <a:graphicFrameLocks noGrp="1"/>
          </p:cNvGraphicFramePr>
          <p:nvPr/>
        </p:nvGraphicFramePr>
        <p:xfrm>
          <a:off x="0" y="0"/>
          <a:ext cx="8991599" cy="813475"/>
        </p:xfrm>
        <a:graphic>
          <a:graphicData uri="http://schemas.openxmlformats.org/drawingml/2006/table">
            <a:tbl>
              <a:tblPr/>
              <a:tblGrid>
                <a:gridCol w="314117"/>
                <a:gridCol w="1256468"/>
                <a:gridCol w="1020215"/>
                <a:gridCol w="722597"/>
                <a:gridCol w="725203"/>
                <a:gridCol w="685800"/>
                <a:gridCol w="609600"/>
                <a:gridCol w="609600"/>
                <a:gridCol w="838200"/>
                <a:gridCol w="533400"/>
                <a:gridCol w="762000"/>
                <a:gridCol w="914399"/>
              </a:tblGrid>
              <a:tr h="258167">
                <a:tc rowSpan="2">
                  <a:txBody>
                    <a:bodyPr/>
                    <a:lstStyle/>
                    <a:p>
                      <a:pPr algn="ctr" fontAlgn="t"/>
                      <a:r>
                        <a:rPr lang="en-US" sz="1600" b="1" i="0" u="none" strike="noStrike" dirty="0" err="1">
                          <a:solidFill>
                            <a:srgbClr val="000000"/>
                          </a:solidFill>
                          <a:latin typeface="Arial"/>
                        </a:rPr>
                        <a:t>S.No</a:t>
                      </a:r>
                      <a:endParaRPr lang="en-US" sz="1600" b="1" i="0" u="none" strike="noStrike" dirty="0">
                        <a:solidFill>
                          <a:srgbClr val="000000"/>
                        </a:solidFill>
                        <a:latin typeface="Arial"/>
                      </a:endParaRP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rowSpan="2">
                  <a:txBody>
                    <a:bodyPr/>
                    <a:lstStyle/>
                    <a:p>
                      <a:pPr algn="ctr" fontAlgn="t"/>
                      <a:r>
                        <a:rPr lang="en-US" sz="1600" b="1" i="0" u="none" strike="noStrike" dirty="0">
                          <a:solidFill>
                            <a:srgbClr val="000000"/>
                          </a:solidFill>
                          <a:latin typeface="Arial"/>
                        </a:rPr>
                        <a:t>Name of State</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gridSpan="3">
                  <a:txBody>
                    <a:bodyPr/>
                    <a:lstStyle/>
                    <a:p>
                      <a:pPr algn="ctr" fontAlgn="t"/>
                      <a:r>
                        <a:rPr lang="en-US" sz="1600" b="1" i="0" u="none" strike="noStrike" dirty="0">
                          <a:solidFill>
                            <a:srgbClr val="000000"/>
                          </a:solidFill>
                          <a:latin typeface="Arial"/>
                        </a:rPr>
                        <a:t>2015-16</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gridSpan="3">
                  <a:txBody>
                    <a:bodyPr/>
                    <a:lstStyle/>
                    <a:p>
                      <a:pPr algn="ctr" fontAlgn="t"/>
                      <a:r>
                        <a:rPr lang="en-US" sz="1600" b="1" i="0" u="none" strike="noStrike" dirty="0">
                          <a:solidFill>
                            <a:srgbClr val="000000"/>
                          </a:solidFill>
                          <a:latin typeface="Arial"/>
                        </a:rPr>
                        <a:t>2016-17</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gridSpan="3">
                  <a:txBody>
                    <a:bodyPr/>
                    <a:lstStyle/>
                    <a:p>
                      <a:pPr algn="ctr" fontAlgn="t"/>
                      <a:r>
                        <a:rPr lang="en-US" sz="1600" b="1" i="0" u="none" strike="noStrike" dirty="0">
                          <a:solidFill>
                            <a:srgbClr val="000000"/>
                          </a:solidFill>
                          <a:latin typeface="Arial"/>
                        </a:rPr>
                        <a:t>2017-18</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hMerge="1">
                  <a:txBody>
                    <a:bodyPr/>
                    <a:lstStyle/>
                    <a:p>
                      <a:endParaRPr lang="en-US"/>
                    </a:p>
                  </a:txBody>
                  <a:tcPr/>
                </a:tc>
                <a:tc hMerge="1">
                  <a:txBody>
                    <a:bodyPr/>
                    <a:lstStyle/>
                    <a:p>
                      <a:endParaRPr lang="en-US"/>
                    </a:p>
                  </a:txBody>
                  <a:tcPr/>
                </a:tc>
                <a:tc>
                  <a:txBody>
                    <a:bodyPr/>
                    <a:lstStyle/>
                    <a:p>
                      <a:pPr algn="ctr" fontAlgn="t"/>
                      <a:r>
                        <a:rPr lang="en-US" sz="1600" b="1" i="0" u="none" strike="noStrike" dirty="0">
                          <a:solidFill>
                            <a:srgbClr val="000000"/>
                          </a:solidFill>
                          <a:latin typeface="Arial"/>
                        </a:rPr>
                        <a:t>2018-19</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r h="498199">
                <a:tc vMerge="1">
                  <a:txBody>
                    <a:bodyPr/>
                    <a:lstStyle/>
                    <a:p>
                      <a:endParaRPr lang="en-US"/>
                    </a:p>
                  </a:txBody>
                  <a:tcPr/>
                </a:tc>
                <a:tc vMerge="1">
                  <a:txBody>
                    <a:bodyPr/>
                    <a:lstStyle/>
                    <a:p>
                      <a:endParaRPr lang="en-US"/>
                    </a:p>
                  </a:txBody>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Utilized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Pending</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c>
                  <a:txBody>
                    <a:bodyPr/>
                    <a:lstStyle/>
                    <a:p>
                      <a:pPr algn="ctr" fontAlgn="t"/>
                      <a:r>
                        <a:rPr lang="en-US" sz="1200" b="1" i="0" u="none" strike="noStrike" dirty="0">
                          <a:solidFill>
                            <a:srgbClr val="000000"/>
                          </a:solidFill>
                          <a:latin typeface="Arial"/>
                        </a:rPr>
                        <a:t>Funds released</a:t>
                      </a:r>
                    </a:p>
                  </a:txBody>
                  <a:tcPr marL="5001" marR="5001" marT="666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7CAAC"/>
                    </a:solidFill>
                  </a:tcPr>
                </a:tc>
              </a:tr>
            </a:tbl>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762000"/>
            <a:ext cx="8915400" cy="5940088"/>
          </a:xfrm>
          <a:prstGeom prst="rect">
            <a:avLst/>
          </a:prstGeom>
          <a:solidFill>
            <a:schemeClr val="accent3">
              <a:lumMod val="20000"/>
              <a:lumOff val="80000"/>
            </a:schemeClr>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To give impetus to this sector it is important to break this vicious 	circle   	by also 	involving economically better off farmers who have 	the 	capacity to take up risks.</a:t>
            </a:r>
          </a:p>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 Promotion of Medicinal and Aromatic plants cultivation in larger 	group’s in the form of farmer producer companies (FPCs) along 	with  	an integrated 	backward and forward linkage will also be a 	feasible option. With the advent of FRA (Forest Right Act) 	there is large chunks of forest lands given to forest dwellers for 	cultivation of crops.</a:t>
            </a:r>
          </a:p>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These lands and a large chunk of dry lands (waste lands) which are 	lying 	vacant as they are not suitable for cultivation of traditional food crops.</a:t>
            </a:r>
          </a:p>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These lands are very much suitable for cultivation of many varieties  of  Medicinal &amp; Aromatic Plants. </a:t>
            </a:r>
          </a:p>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The present  scheme do not look into the scope of intercrop, boundary, plantation, mixed crop etc. </a:t>
            </a:r>
          </a:p>
          <a:p>
            <a:pPr marL="568325" indent="-300038" algn="just" fontAlgn="base">
              <a:spcBef>
                <a:spcPct val="0"/>
              </a:spcBef>
              <a:spcAft>
                <a:spcPct val="0"/>
              </a:spcAft>
              <a:buFont typeface="Arial" pitchFamily="34" charset="0"/>
              <a:buChar char="•"/>
            </a:pPr>
            <a:r>
              <a:rPr lang="en-US" sz="2000" dirty="0" smtClean="0">
                <a:solidFill>
                  <a:prstClr val="black"/>
                </a:solidFill>
                <a:latin typeface="Book Antiqua" pitchFamily="18" charset="0"/>
                <a:ea typeface="Calibri" pitchFamily="34" charset="0"/>
                <a:cs typeface="Arial" pitchFamily="34" charset="0"/>
              </a:rPr>
              <a:t>Medicinal Plants are very much adaptable as a component of  intercrop, boundary crop and multi-layer crop along with  various  agricultural and horticultural crops. </a:t>
            </a:r>
            <a:endParaRPr lang="en-US" sz="2000" dirty="0" smtClean="0">
              <a:solidFill>
                <a:prstClr val="black"/>
              </a:solidFill>
              <a:latin typeface="Book Antiqua" pitchFamily="18" charset="0"/>
              <a:cs typeface="Arial" pitchFamily="34" charset="0"/>
            </a:endParaRPr>
          </a:p>
        </p:txBody>
      </p:sp>
      <p:sp>
        <p:nvSpPr>
          <p:cNvPr id="3" name="Rectangle 2"/>
          <p:cNvSpPr/>
          <p:nvPr/>
        </p:nvSpPr>
        <p:spPr>
          <a:xfrm>
            <a:off x="2133600" y="152400"/>
            <a:ext cx="5571797" cy="646331"/>
          </a:xfrm>
          <a:prstGeom prst="rect">
            <a:avLst/>
          </a:prstGeom>
          <a:solidFill>
            <a:schemeClr val="accent3">
              <a:lumMod val="60000"/>
              <a:lumOff val="40000"/>
            </a:schemeClr>
          </a:solidFill>
        </p:spPr>
        <p:txBody>
          <a:bodyPr wrap="square">
            <a:spAutoFit/>
          </a:bodyPr>
          <a:lstStyle/>
          <a:p>
            <a:pPr lvl="0" algn="ctr" fontAlgn="base">
              <a:spcBef>
                <a:spcPct val="0"/>
              </a:spcBef>
              <a:spcAft>
                <a:spcPct val="0"/>
              </a:spcAft>
            </a:pPr>
            <a:r>
              <a:rPr lang="en-US" sz="3600" b="1" dirty="0" smtClean="0">
                <a:solidFill>
                  <a:prstClr val="black"/>
                </a:solidFill>
                <a:latin typeface="Book Antiqua" pitchFamily="18" charset="0"/>
                <a:ea typeface="Calibri" pitchFamily="34" charset="0"/>
                <a:cs typeface="Times New Roman" pitchFamily="18" charset="0"/>
              </a:rPr>
              <a:t>Need revision in scheme: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en-US" dirty="0" smtClean="0"/>
              <a:t>Objective </a:t>
            </a:r>
            <a:r>
              <a:rPr lang="en-IN" b="1" i="1" dirty="0" smtClean="0"/>
              <a:t>(new 	addition)</a:t>
            </a:r>
            <a:endParaRPr lang="en-US" dirty="0"/>
          </a:p>
        </p:txBody>
      </p:sp>
      <p:sp>
        <p:nvSpPr>
          <p:cNvPr id="3" name="Content Placeholder 2"/>
          <p:cNvSpPr>
            <a:spLocks noGrp="1"/>
          </p:cNvSpPr>
          <p:nvPr>
            <p:ph idx="1"/>
          </p:nvPr>
        </p:nvSpPr>
        <p:spPr>
          <a:solidFill>
            <a:schemeClr val="accent3">
              <a:lumMod val="20000"/>
              <a:lumOff val="80000"/>
            </a:schemeClr>
          </a:solidFill>
        </p:spPr>
        <p:txBody>
          <a:bodyPr>
            <a:normAutofit fontScale="92500" lnSpcReduction="10000"/>
          </a:bodyPr>
          <a:lstStyle/>
          <a:p>
            <a:pPr algn="just">
              <a:buNone/>
            </a:pPr>
            <a:r>
              <a:rPr lang="en-IN" b="1" dirty="0" smtClean="0"/>
              <a:t>5.6    </a:t>
            </a:r>
            <a:r>
              <a:rPr lang="en-IN" b="1" i="1" dirty="0" smtClean="0"/>
              <a:t>To promote cultivation of medicinal plants as a profitable 	venture in farmer’s land and to encourage the </a:t>
            </a:r>
            <a:r>
              <a:rPr lang="en-IN" b="1" i="1" dirty="0" err="1" smtClean="0"/>
              <a:t>startups</a:t>
            </a:r>
            <a:r>
              <a:rPr lang="en-IN" b="1" i="1" dirty="0" smtClean="0"/>
              <a:t> 	youths /FPOs /SHGs /AYUSH and other scientific 	institution to take up cultivation of Medicinal Plants as an 	option, support will be provided only for forward and back 	ward linkages like assured Quality planting material 	through nurseries or seed production plots and for 	development of post-harvest infrastructure facility. </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sp>
        <p:nvSpPr>
          <p:cNvPr id="6147" name="Rectangle 2"/>
          <p:cNvSpPr>
            <a:spLocks noGrp="1" noChangeArrowheads="1"/>
          </p:cNvSpPr>
          <p:nvPr>
            <p:ph type="title"/>
          </p:nvPr>
        </p:nvSpPr>
        <p:spPr>
          <a:xfrm>
            <a:off x="685800" y="400050"/>
            <a:ext cx="7772400" cy="514350"/>
          </a:xfrm>
        </p:spPr>
        <p:txBody>
          <a:bodyPr rtlCol="0">
            <a:normAutofit fontScale="90000"/>
          </a:bodyPr>
          <a:lstStyle/>
          <a:p>
            <a:pPr eaLnBrk="1" fontAlgn="auto" hangingPunct="1">
              <a:spcAft>
                <a:spcPts val="0"/>
              </a:spcAft>
              <a:defRPr/>
            </a:pPr>
            <a:r>
              <a:rPr lang="en-US" sz="4000" b="1" smtClean="0">
                <a:solidFill>
                  <a:srgbClr val="0000FF"/>
                </a:solidFill>
              </a:rPr>
              <a:t>HOTSPOTS OF BIODIVERSITY</a:t>
            </a:r>
          </a:p>
        </p:txBody>
      </p:sp>
      <p:pic>
        <p:nvPicPr>
          <p:cNvPr id="7172" name="Picture 3" descr="homepagemap"/>
          <p:cNvPicPr>
            <a:picLocks noChangeAspect="1" noChangeArrowheads="1"/>
          </p:cNvPicPr>
          <p:nvPr/>
        </p:nvPicPr>
        <p:blipFill>
          <a:blip r:embed="rId3" cstate="print"/>
          <a:srcRect/>
          <a:stretch>
            <a:fillRect/>
          </a:stretch>
        </p:blipFill>
        <p:spPr bwMode="auto">
          <a:xfrm>
            <a:off x="0" y="1219200"/>
            <a:ext cx="9144000" cy="5264150"/>
          </a:xfrm>
          <a:prstGeom prst="rect">
            <a:avLst/>
          </a:prstGeom>
          <a:noFill/>
          <a:ln w="9525">
            <a:noFill/>
            <a:miter lim="800000"/>
            <a:headEnd/>
            <a:tailEnd/>
          </a:ln>
        </p:spPr>
      </p:pic>
      <p:sp>
        <p:nvSpPr>
          <p:cNvPr id="7173" name="Text Box 5"/>
          <p:cNvSpPr txBox="1">
            <a:spLocks noChangeArrowheads="1"/>
          </p:cNvSpPr>
          <p:nvPr/>
        </p:nvSpPr>
        <p:spPr bwMode="auto">
          <a:xfrm>
            <a:off x="8382000" y="6400800"/>
            <a:ext cx="609600" cy="369888"/>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C000"/>
                </a:solidFill>
              </a:rPr>
              <a:t>5</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225710"/>
          <a:ext cx="9144000" cy="6632290"/>
        </p:xfrm>
        <a:graphic>
          <a:graphicData uri="http://schemas.openxmlformats.org/drawingml/2006/table">
            <a:tbl>
              <a:tblPr/>
              <a:tblGrid>
                <a:gridCol w="9144000"/>
              </a:tblGrid>
              <a:tr h="505810">
                <a:tc>
                  <a:txBody>
                    <a:bodyPr/>
                    <a:lstStyle/>
                    <a:p>
                      <a:pPr marL="0" marR="0" algn="ctr">
                        <a:lnSpc>
                          <a:spcPct val="115000"/>
                        </a:lnSpc>
                        <a:spcBef>
                          <a:spcPts val="0"/>
                        </a:spcBef>
                        <a:spcAft>
                          <a:spcPts val="0"/>
                        </a:spcAft>
                      </a:pPr>
                      <a:r>
                        <a:rPr lang="en-US" sz="2800" b="1" dirty="0">
                          <a:solidFill>
                            <a:schemeClr val="tx1"/>
                          </a:solidFill>
                          <a:latin typeface="Book Antiqua" pitchFamily="18" charset="0"/>
                          <a:ea typeface="Calibri"/>
                          <a:cs typeface="Times New Roman"/>
                        </a:rPr>
                        <a:t>Suggested revision </a:t>
                      </a:r>
                      <a:r>
                        <a:rPr lang="en-US" sz="2800" b="1" dirty="0" smtClean="0">
                          <a:solidFill>
                            <a:schemeClr val="tx1"/>
                          </a:solidFill>
                          <a:latin typeface="Book Antiqua" pitchFamily="18" charset="0"/>
                          <a:ea typeface="Calibri"/>
                          <a:cs typeface="Times New Roman"/>
                        </a:rPr>
                        <a:t>in cultivation</a:t>
                      </a:r>
                      <a:endParaRPr lang="en-US" sz="2400" dirty="0">
                        <a:solidFill>
                          <a:schemeClr val="tx1"/>
                        </a:solidFill>
                        <a:latin typeface="Book Antiqua" pitchFamily="18" charset="0"/>
                        <a:ea typeface="Calibri"/>
                        <a:cs typeface="Times New Roman"/>
                      </a:endParaRPr>
                    </a:p>
                  </a:txBody>
                  <a:tcPr marL="43405" marR="4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60000"/>
                        <a:lumOff val="40000"/>
                      </a:schemeClr>
                    </a:solidFill>
                  </a:tcPr>
                </a:tc>
              </a:tr>
              <a:tr h="5563914">
                <a:tc>
                  <a:txBody>
                    <a:bodyPr/>
                    <a:lstStyle/>
                    <a:p>
                      <a:pPr marL="568325" indent="-568325" algn="just"/>
                      <a:r>
                        <a:rPr lang="en-IN" sz="2200" b="0" i="0" kern="1200" dirty="0" smtClean="0">
                          <a:solidFill>
                            <a:schemeClr val="tx1"/>
                          </a:solidFill>
                          <a:latin typeface="+mn-lt"/>
                          <a:ea typeface="+mn-ea"/>
                          <a:cs typeface="+mn-cs"/>
                        </a:rPr>
                        <a:t>8.1.</a:t>
                      </a:r>
                      <a:r>
                        <a:rPr lang="en-IN" sz="2200" b="0" i="0" kern="1200" dirty="0" smtClean="0">
                          <a:solidFill>
                            <a:schemeClr val="tx1"/>
                          </a:solidFill>
                          <a:latin typeface="Book Antiqua" pitchFamily="18" charset="0"/>
                          <a:ea typeface="+mn-ea"/>
                          <a:cs typeface="+mn-cs"/>
                        </a:rPr>
                        <a:t>6 </a:t>
                      </a:r>
                      <a:r>
                        <a:rPr lang="en-IN" sz="2000" b="0" i="0" kern="1200" dirty="0" smtClean="0">
                          <a:solidFill>
                            <a:srgbClr val="0000CC"/>
                          </a:solidFill>
                          <a:latin typeface="Book Antiqua" pitchFamily="18" charset="0"/>
                          <a:ea typeface="+mn-ea"/>
                          <a:cs typeface="+mn-cs"/>
                        </a:rPr>
                        <a:t>Subsidy will also be provided for cultivation of MAPs as intercrops / mixed crop / boundary crop under the scheme with @ 60% subsidy of 30%, 50% and 75%.  </a:t>
                      </a:r>
                      <a:endParaRPr lang="en-US" sz="2000" b="0" i="0" kern="1200" dirty="0" smtClean="0">
                        <a:solidFill>
                          <a:schemeClr val="tx1"/>
                        </a:solidFill>
                        <a:latin typeface="Book Antiqua" pitchFamily="18" charset="0"/>
                        <a:ea typeface="+mn-ea"/>
                        <a:cs typeface="+mn-cs"/>
                      </a:endParaRPr>
                    </a:p>
                    <a:p>
                      <a:pPr marL="568325" indent="-568325" algn="just"/>
                      <a:r>
                        <a:rPr lang="en-IN" sz="2000" b="0" i="0" kern="1200" dirty="0" smtClean="0">
                          <a:solidFill>
                            <a:schemeClr val="tx1"/>
                          </a:solidFill>
                          <a:latin typeface="Book Antiqua" pitchFamily="18" charset="0"/>
                          <a:ea typeface="+mn-ea"/>
                          <a:cs typeface="+mn-cs"/>
                        </a:rPr>
                        <a:t>8.1.7 </a:t>
                      </a:r>
                      <a:r>
                        <a:rPr lang="en-IN" sz="2000" b="1" i="0" kern="1200" dirty="0" smtClean="0">
                          <a:solidFill>
                            <a:srgbClr val="0000CC"/>
                          </a:solidFill>
                          <a:latin typeface="Book Antiqua" pitchFamily="18" charset="0"/>
                          <a:ea typeface="+mn-ea"/>
                          <a:cs typeface="+mn-cs"/>
                        </a:rPr>
                        <a:t>Utilization of Forestland under FRA/ waste lands for cultivation of MAPs:- </a:t>
                      </a:r>
                      <a:endParaRPr lang="en-US" sz="2000" b="1" i="0" kern="1200" dirty="0" smtClean="0">
                        <a:solidFill>
                          <a:srgbClr val="0000CC"/>
                        </a:solidFill>
                        <a:latin typeface="Book Antiqua" pitchFamily="18" charset="0"/>
                        <a:ea typeface="+mn-ea"/>
                        <a:cs typeface="+mn-cs"/>
                      </a:endParaRPr>
                    </a:p>
                    <a:p>
                      <a:pPr marL="568325" indent="-568325" algn="just"/>
                      <a:r>
                        <a:rPr lang="en-IN" sz="2000" b="0" i="0" kern="1200" dirty="0" smtClean="0">
                          <a:solidFill>
                            <a:schemeClr val="tx1"/>
                          </a:solidFill>
                          <a:latin typeface="Book Antiqua" pitchFamily="18" charset="0"/>
                          <a:ea typeface="+mn-ea"/>
                          <a:cs typeface="+mn-cs"/>
                        </a:rPr>
                        <a:t>       </a:t>
                      </a:r>
                      <a:r>
                        <a:rPr lang="en-IN" sz="2000" b="0" i="0" kern="1200" dirty="0" smtClean="0">
                          <a:solidFill>
                            <a:srgbClr val="003300"/>
                          </a:solidFill>
                          <a:latin typeface="Book Antiqua" pitchFamily="18" charset="0"/>
                          <a:ea typeface="+mn-ea"/>
                          <a:cs typeface="+mn-cs"/>
                        </a:rPr>
                        <a:t>The forest dwellers and small and marginal farmers owning waste lands or dry lands  can be formed into SHGs/ FPOs and promoted for cultivation of MAPs in the current existing model of subsidy pattern. The cultivation of MAPs to be linked with subsidized planting and seeding material along with establishment of Post-Harvest Management (PHM) facilities in the vicinity as per the current scheme provision. The cluster/ SHG/ FPOs will be made as large as possible. The implementing agencies will be identifying such chunks of land for cultivation of MAPs. The cultivation in these waste and uncultivable lands will be promoted as per existing norms of subsidy pattern.</a:t>
                      </a:r>
                    </a:p>
                    <a:p>
                      <a:pPr marL="568325" indent="-568325" algn="just"/>
                      <a:endParaRPr lang="en-IN" sz="2000" b="0" i="0" kern="1200" dirty="0" smtClean="0">
                        <a:solidFill>
                          <a:schemeClr val="tx1"/>
                        </a:solidFill>
                        <a:latin typeface="Book Antiqua" pitchFamily="18" charset="0"/>
                        <a:ea typeface="+mn-ea"/>
                        <a:cs typeface="+mn-cs"/>
                      </a:endParaRPr>
                    </a:p>
                    <a:p>
                      <a:pPr marL="568325" indent="-568325" algn="just"/>
                      <a:r>
                        <a:rPr lang="en-US" sz="2000" b="0" i="0" dirty="0" smtClean="0">
                          <a:latin typeface="Book Antiqua" pitchFamily="18" charset="0"/>
                          <a:ea typeface="Calibri"/>
                          <a:cs typeface="Arial"/>
                        </a:rPr>
                        <a:t>8.1.8 </a:t>
                      </a:r>
                      <a:r>
                        <a:rPr lang="en-US" sz="2000" b="0" i="0" dirty="0" smtClean="0">
                          <a:solidFill>
                            <a:srgbClr val="0000CC"/>
                          </a:solidFill>
                          <a:latin typeface="Book Antiqua" pitchFamily="18" charset="0"/>
                          <a:ea typeface="Calibri"/>
                          <a:cs typeface="Arial"/>
                        </a:rPr>
                        <a:t>Cultivation to be promoted in a contiguous patch of </a:t>
                      </a:r>
                      <a:r>
                        <a:rPr lang="en-US" sz="2000" b="0" i="0" dirty="0" err="1" smtClean="0">
                          <a:solidFill>
                            <a:srgbClr val="0000CC"/>
                          </a:solidFill>
                          <a:latin typeface="Book Antiqua" pitchFamily="18" charset="0"/>
                          <a:ea typeface="Calibri"/>
                          <a:cs typeface="Arial"/>
                        </a:rPr>
                        <a:t>atleast</a:t>
                      </a:r>
                      <a:r>
                        <a:rPr lang="en-US" sz="2000" b="0" i="0" dirty="0" smtClean="0">
                          <a:solidFill>
                            <a:srgbClr val="0000CC"/>
                          </a:solidFill>
                          <a:latin typeface="Book Antiqua" pitchFamily="18" charset="0"/>
                          <a:ea typeface="Calibri"/>
                          <a:cs typeface="Arial"/>
                        </a:rPr>
                        <a:t> one hectare area comprising of individual farmer or by collating small and marginal farmers. For individual farmer maximum area considered for subsidy under the scheme will be of 2 hectare in a year. </a:t>
                      </a:r>
                      <a:endParaRPr lang="en-US" sz="2200" b="0" i="0" dirty="0" smtClean="0">
                        <a:solidFill>
                          <a:srgbClr val="0000CC"/>
                        </a:solidFill>
                        <a:latin typeface="Book Antiqua" pitchFamily="18" charset="0"/>
                        <a:ea typeface="Calibri"/>
                        <a:cs typeface="Arial"/>
                      </a:endParaRPr>
                    </a:p>
                  </a:txBody>
                  <a:tcPr marL="43405" marR="4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28600" y="0"/>
          <a:ext cx="8610600" cy="6656832"/>
        </p:xfrm>
        <a:graphic>
          <a:graphicData uri="http://schemas.openxmlformats.org/drawingml/2006/table">
            <a:tbl>
              <a:tblPr/>
              <a:tblGrid>
                <a:gridCol w="8610600"/>
              </a:tblGrid>
              <a:tr h="6120384">
                <a:tc>
                  <a:txBody>
                    <a:bodyPr/>
                    <a:lstStyle/>
                    <a:p>
                      <a:pPr marL="695325" marR="0" indent="-695325" algn="just">
                        <a:lnSpc>
                          <a:spcPct val="115000"/>
                        </a:lnSpc>
                        <a:spcBef>
                          <a:spcPts val="0"/>
                        </a:spcBef>
                        <a:spcAft>
                          <a:spcPts val="0"/>
                        </a:spcAft>
                      </a:pPr>
                      <a:endParaRPr lang="en-US" sz="1600" dirty="0" smtClean="0">
                        <a:latin typeface="Book Antiqua" pitchFamily="18" charset="0"/>
                        <a:ea typeface="Calibri"/>
                        <a:cs typeface="Arial"/>
                      </a:endParaRPr>
                    </a:p>
                    <a:p>
                      <a:pPr marL="977900" indent="-914400" algn="just"/>
                      <a:r>
                        <a:rPr lang="en-IN" sz="2400" b="0" i="0" kern="1200" dirty="0" smtClean="0">
                          <a:solidFill>
                            <a:schemeClr val="tx1"/>
                          </a:solidFill>
                          <a:latin typeface="+mn-lt"/>
                          <a:ea typeface="+mn-ea"/>
                          <a:cs typeface="+mn-cs"/>
                        </a:rPr>
                        <a:t>8.1.9 Minimum Support Price (MSP) will be fixed on major crops in each State on the basis of cost of cultivation + 25%. If the market rate is lesser than MSP, the implementing agency will facilitate sale of farmer’s produce to the manufacturers at MSP and the balance amount will be  reimbursed after having the certification of sale deed and quality of produce by implementing agency on case to case basis.</a:t>
                      </a:r>
                    </a:p>
                    <a:p>
                      <a:pPr marL="977900" indent="-914400" algn="just"/>
                      <a:endParaRPr lang="en-US" sz="2400" b="0" i="0" kern="1200" dirty="0" smtClean="0">
                        <a:solidFill>
                          <a:schemeClr val="tx1"/>
                        </a:solidFill>
                        <a:latin typeface="+mn-lt"/>
                        <a:ea typeface="+mn-ea"/>
                        <a:cs typeface="+mn-cs"/>
                      </a:endParaRPr>
                    </a:p>
                    <a:p>
                      <a:pPr marL="977900" indent="-914400" algn="just"/>
                      <a:r>
                        <a:rPr lang="en-IN" sz="2400" b="0" i="0" kern="1200" dirty="0" smtClean="0">
                          <a:solidFill>
                            <a:schemeClr val="tx1"/>
                          </a:solidFill>
                          <a:latin typeface="+mn-lt"/>
                          <a:ea typeface="+mn-ea"/>
                          <a:cs typeface="+mn-cs"/>
                        </a:rPr>
                        <a:t>8.1.10 For FPOs/Cluster/ SHGs / AYUSH and other scientific institution registered under any Govt. scheme will be supported with 75% of project cost. The subsidy will be in the model of back ended subsidy linked to bank loans for start-ups / FPOs /SHGs and for other institutions the grant will be accorded on the condition of 25% share from the institutional &amp; owner. (new addition)</a:t>
                      </a:r>
                      <a:endParaRPr lang="en-US" sz="2400" b="0" i="0" kern="1200" dirty="0" smtClean="0">
                        <a:solidFill>
                          <a:schemeClr val="tx1"/>
                        </a:solidFill>
                        <a:latin typeface="+mn-lt"/>
                        <a:ea typeface="+mn-ea"/>
                        <a:cs typeface="+mn-cs"/>
                      </a:endParaRPr>
                    </a:p>
                    <a:p>
                      <a:pPr marL="977900" indent="-914400" algn="just"/>
                      <a:r>
                        <a:rPr lang="en-IN" sz="2400" b="0" i="0" kern="1200" dirty="0" smtClean="0">
                          <a:solidFill>
                            <a:schemeClr val="tx1"/>
                          </a:solidFill>
                          <a:latin typeface="+mn-lt"/>
                          <a:ea typeface="+mn-ea"/>
                          <a:cs typeface="+mn-cs"/>
                        </a:rPr>
                        <a:t> </a:t>
                      </a:r>
                      <a:endParaRPr lang="en-US" sz="2400" b="0" i="0" kern="1200" dirty="0" smtClean="0">
                        <a:solidFill>
                          <a:schemeClr val="tx1"/>
                        </a:solidFill>
                        <a:latin typeface="+mn-lt"/>
                        <a:ea typeface="+mn-ea"/>
                        <a:cs typeface="+mn-cs"/>
                      </a:endParaRPr>
                    </a:p>
                    <a:p>
                      <a:endParaRPr lang="en-US" sz="1600" dirty="0">
                        <a:latin typeface="Book Antiqua" pitchFamily="18" charset="0"/>
                        <a:ea typeface="Calibri"/>
                        <a:cs typeface="Times New Roman"/>
                      </a:endParaRPr>
                    </a:p>
                  </a:txBody>
                  <a:tcPr marL="29882" marR="298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r h="0">
                <a:tc>
                  <a:txBody>
                    <a:bodyPr/>
                    <a:lstStyle/>
                    <a:p>
                      <a:pPr marL="695325" marR="0" indent="-695325" algn="just">
                        <a:lnSpc>
                          <a:spcPct val="115000"/>
                        </a:lnSpc>
                        <a:spcBef>
                          <a:spcPts val="0"/>
                        </a:spcBef>
                        <a:spcAft>
                          <a:spcPts val="0"/>
                        </a:spcAft>
                      </a:pPr>
                      <a:endParaRPr lang="en-US" sz="1600" dirty="0">
                        <a:latin typeface="Book Antiqua" pitchFamily="18" charset="0"/>
                        <a:ea typeface="Calibri"/>
                        <a:cs typeface="Times New Roman"/>
                      </a:endParaRPr>
                    </a:p>
                  </a:txBody>
                  <a:tcPr marL="29882" marR="2988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58515" y="1008994"/>
          <a:ext cx="8137634" cy="5398008"/>
        </p:xfrm>
        <a:graphic>
          <a:graphicData uri="http://schemas.openxmlformats.org/drawingml/2006/table">
            <a:tbl>
              <a:tblPr/>
              <a:tblGrid>
                <a:gridCol w="8137634"/>
              </a:tblGrid>
              <a:tr h="5013434">
                <a:tc>
                  <a:txBody>
                    <a:bodyPr/>
                    <a:lstStyle/>
                    <a:p>
                      <a:pPr marL="1198563" marR="0" indent="-1135063" algn="just">
                        <a:lnSpc>
                          <a:spcPct val="115000"/>
                        </a:lnSpc>
                        <a:spcBef>
                          <a:spcPts val="0"/>
                        </a:spcBef>
                        <a:spcAft>
                          <a:spcPts val="0"/>
                        </a:spcAft>
                      </a:pPr>
                      <a:r>
                        <a:rPr lang="en-US" sz="2400" b="1" dirty="0">
                          <a:latin typeface="Book Antiqua"/>
                          <a:ea typeface="Calibri"/>
                          <a:cs typeface="Times New Roman"/>
                        </a:rPr>
                        <a:t>8.2.3   Support to seed production areas:</a:t>
                      </a:r>
                      <a:r>
                        <a:rPr lang="en-US" sz="2400" dirty="0">
                          <a:latin typeface="Book Antiqua"/>
                          <a:ea typeface="Calibri"/>
                          <a:cs typeface="Times New Roman"/>
                        </a:rPr>
                        <a:t> Potential farmers can be given certified seeds to produce bulk seeds for distribution.</a:t>
                      </a:r>
                      <a:endParaRPr lang="en-US" sz="2000" dirty="0">
                        <a:latin typeface="Calibri"/>
                        <a:ea typeface="Calibri"/>
                        <a:cs typeface="Times New Roman"/>
                      </a:endParaRPr>
                    </a:p>
                    <a:p>
                      <a:pPr marL="1198563" marR="0" indent="-1135063" algn="just">
                        <a:lnSpc>
                          <a:spcPct val="115000"/>
                        </a:lnSpc>
                        <a:spcBef>
                          <a:spcPts val="0"/>
                        </a:spcBef>
                        <a:spcAft>
                          <a:spcPts val="0"/>
                        </a:spcAft>
                      </a:pPr>
                      <a:r>
                        <a:rPr lang="en-US" sz="2400" dirty="0" smtClean="0">
                          <a:latin typeface="Book Antiqua"/>
                          <a:ea typeface="Calibri"/>
                          <a:cs typeface="Times New Roman"/>
                        </a:rPr>
                        <a:t>               Interested </a:t>
                      </a:r>
                      <a:r>
                        <a:rPr lang="en-US" sz="2400" dirty="0">
                          <a:latin typeface="Book Antiqua"/>
                          <a:ea typeface="Calibri"/>
                          <a:cs typeface="Times New Roman"/>
                        </a:rPr>
                        <a:t>farmers may be identified to develop seed material. Implementing agency would procure the seeds from the farmers on payment basis after production. This process seeds will be distributed to growers / farmers for cultivation of medicinal plants</a:t>
                      </a:r>
                      <a:r>
                        <a:rPr lang="en-US" sz="2400" dirty="0" smtClean="0">
                          <a:latin typeface="Book Antiqua"/>
                          <a:ea typeface="Calibri"/>
                          <a:cs typeface="Times New Roman"/>
                        </a:rPr>
                        <a:t>.</a:t>
                      </a:r>
                    </a:p>
                    <a:p>
                      <a:pPr marL="1198563" marR="0" indent="-1135063" algn="just">
                        <a:lnSpc>
                          <a:spcPct val="115000"/>
                        </a:lnSpc>
                        <a:spcBef>
                          <a:spcPts val="0"/>
                        </a:spcBef>
                        <a:spcAft>
                          <a:spcPts val="0"/>
                        </a:spcAft>
                      </a:pPr>
                      <a:endParaRPr lang="en-US" sz="2000" dirty="0">
                        <a:latin typeface="Calibri"/>
                        <a:ea typeface="Calibri"/>
                        <a:cs typeface="Times New Roman"/>
                      </a:endParaRPr>
                    </a:p>
                    <a:p>
                      <a:pPr marL="1198563" marR="0" indent="-1135063" algn="just">
                        <a:lnSpc>
                          <a:spcPct val="115000"/>
                        </a:lnSpc>
                        <a:spcBef>
                          <a:spcPts val="0"/>
                        </a:spcBef>
                        <a:spcAft>
                          <a:spcPts val="0"/>
                        </a:spcAft>
                      </a:pPr>
                      <a:r>
                        <a:rPr lang="en-US" sz="2400" b="1" dirty="0">
                          <a:latin typeface="Book Antiqua"/>
                          <a:ea typeface="Calibri"/>
                          <a:cs typeface="Times New Roman"/>
                        </a:rPr>
                        <a:t>8.2.4 </a:t>
                      </a:r>
                      <a:r>
                        <a:rPr lang="en-US" sz="2400" b="1" dirty="0" smtClean="0">
                          <a:latin typeface="Book Antiqua"/>
                          <a:ea typeface="Calibri"/>
                          <a:cs typeface="Times New Roman"/>
                        </a:rPr>
                        <a:t>  </a:t>
                      </a:r>
                      <a:r>
                        <a:rPr lang="en-US" sz="2400" dirty="0" smtClean="0">
                          <a:latin typeface="Book Antiqua"/>
                          <a:ea typeface="Calibri"/>
                          <a:cs typeface="Times New Roman"/>
                        </a:rPr>
                        <a:t>A </a:t>
                      </a:r>
                      <a:r>
                        <a:rPr lang="en-US" sz="2400" dirty="0">
                          <a:latin typeface="Book Antiqua"/>
                          <a:ea typeface="Calibri"/>
                          <a:cs typeface="Times New Roman"/>
                        </a:rPr>
                        <a:t>detailed project should be submitted for establishment </a:t>
                      </a:r>
                      <a:r>
                        <a:rPr lang="en-US" sz="2400" dirty="0">
                          <a:latin typeface="Book Antiqua"/>
                          <a:ea typeface="Calibri"/>
                          <a:cs typeface="Arial,Bold"/>
                        </a:rPr>
                        <a:t>Seed / </a:t>
                      </a:r>
                      <a:r>
                        <a:rPr lang="en-US" sz="2400" dirty="0" err="1">
                          <a:latin typeface="Book Antiqua"/>
                          <a:ea typeface="Calibri"/>
                          <a:cs typeface="Arial,Bold"/>
                        </a:rPr>
                        <a:t>germplasm</a:t>
                      </a:r>
                      <a:r>
                        <a:rPr lang="en-US" sz="2400" dirty="0">
                          <a:latin typeface="Book Antiqua"/>
                          <a:ea typeface="Calibri"/>
                          <a:cs typeface="Arial,Bold"/>
                        </a:rPr>
                        <a:t> Centers, which also the part of SAAP with in limit of Rs. 25 </a:t>
                      </a:r>
                      <a:r>
                        <a:rPr lang="en-US" sz="2400" dirty="0" err="1">
                          <a:latin typeface="Book Antiqua"/>
                          <a:ea typeface="Calibri"/>
                          <a:cs typeface="Arial,Bold"/>
                        </a:rPr>
                        <a:t>lakh</a:t>
                      </a:r>
                      <a:r>
                        <a:rPr lang="en-US" sz="2400" dirty="0">
                          <a:latin typeface="Book Antiqua"/>
                          <a:ea typeface="Calibri"/>
                          <a:cs typeface="Arial,Bold"/>
                        </a:rPr>
                        <a:t>.</a:t>
                      </a:r>
                      <a:endParaRPr lang="en-US" sz="2000" dirty="0">
                        <a:latin typeface="Calibri"/>
                        <a:ea typeface="Calibri"/>
                        <a:cs typeface="Times New Roman"/>
                      </a:endParaRPr>
                    </a:p>
                  </a:txBody>
                  <a:tcPr marL="43405" marR="4340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
        <p:nvSpPr>
          <p:cNvPr id="3" name="Rectangle 2"/>
          <p:cNvSpPr/>
          <p:nvPr/>
        </p:nvSpPr>
        <p:spPr>
          <a:xfrm>
            <a:off x="457200" y="0"/>
            <a:ext cx="8153400" cy="707886"/>
          </a:xfrm>
          <a:prstGeom prst="rect">
            <a:avLst/>
          </a:prstGeom>
          <a:solidFill>
            <a:schemeClr val="accent3">
              <a:lumMod val="60000"/>
              <a:lumOff val="40000"/>
            </a:schemeClr>
          </a:solidFill>
        </p:spPr>
        <p:txBody>
          <a:bodyPr wrap="square">
            <a:spAutoFit/>
          </a:bodyPr>
          <a:lstStyle/>
          <a:p>
            <a:r>
              <a:rPr lang="en-US" sz="4000" b="1" dirty="0" smtClean="0">
                <a:solidFill>
                  <a:prstClr val="black"/>
                </a:solidFill>
                <a:latin typeface="Book Antiqua"/>
                <a:ea typeface="Calibri"/>
                <a:cs typeface="Times New Roman"/>
              </a:rPr>
              <a:t>Support to seed production areas:</a:t>
            </a:r>
            <a:r>
              <a:rPr lang="en-US" sz="4000" dirty="0" smtClean="0">
                <a:solidFill>
                  <a:prstClr val="black"/>
                </a:solidFill>
                <a:latin typeface="Book Antiqua"/>
                <a:ea typeface="Calibri"/>
                <a:cs typeface="Times New Roman"/>
              </a:rPr>
              <a:t> </a:t>
            </a:r>
            <a:endParaRPr lang="en-US" sz="32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0" y="609600"/>
          <a:ext cx="9144000" cy="6096000"/>
        </p:xfrm>
        <a:graphic>
          <a:graphicData uri="http://schemas.openxmlformats.org/drawingml/2006/table">
            <a:tbl>
              <a:tblPr/>
              <a:tblGrid>
                <a:gridCol w="9144000"/>
              </a:tblGrid>
              <a:tr h="5867400">
                <a:tc>
                  <a:txBody>
                    <a:bodyPr/>
                    <a:lstStyle/>
                    <a:p>
                      <a:pPr marL="445770" marR="0" indent="-445770" algn="just">
                        <a:lnSpc>
                          <a:spcPct val="115000"/>
                        </a:lnSpc>
                        <a:spcBef>
                          <a:spcPts val="0"/>
                        </a:spcBef>
                        <a:spcAft>
                          <a:spcPts val="600"/>
                        </a:spcAft>
                      </a:pPr>
                      <a:r>
                        <a:rPr lang="en-US" sz="2000" b="1" dirty="0">
                          <a:latin typeface="Book Antiqua" pitchFamily="18" charset="0"/>
                          <a:ea typeface="Calibri"/>
                          <a:cs typeface="Arial"/>
                        </a:rPr>
                        <a:t>8.3.1</a:t>
                      </a:r>
                      <a:r>
                        <a:rPr lang="en-US" sz="2000" dirty="0">
                          <a:latin typeface="Book Antiqua" pitchFamily="18" charset="0"/>
                          <a:ea typeface="Calibri"/>
                          <a:cs typeface="Arial"/>
                        </a:rPr>
                        <a:t> To establish the permanent structure of nursery for regular supply of planting material to the farmers in every State.</a:t>
                      </a:r>
                      <a:endParaRPr lang="en-US" sz="2000" dirty="0">
                        <a:latin typeface="Book Antiqua" pitchFamily="18" charset="0"/>
                        <a:ea typeface="Calibri"/>
                        <a:cs typeface="Times New Roman"/>
                      </a:endParaRPr>
                    </a:p>
                    <a:p>
                      <a:pPr marL="246380" marR="0" indent="-246380" algn="just">
                        <a:lnSpc>
                          <a:spcPct val="115000"/>
                        </a:lnSpc>
                        <a:spcBef>
                          <a:spcPts val="0"/>
                        </a:spcBef>
                        <a:spcAft>
                          <a:spcPts val="0"/>
                        </a:spcAft>
                      </a:pPr>
                      <a:r>
                        <a:rPr lang="en-US" sz="2000" b="1" dirty="0">
                          <a:latin typeface="Book Antiqua" pitchFamily="18" charset="0"/>
                          <a:ea typeface="Calibri"/>
                          <a:cs typeface="Times New Roman"/>
                        </a:rPr>
                        <a:t>8.4. Maintenance of Planting Material Centre-cum-Nursery:  </a:t>
                      </a:r>
                      <a:r>
                        <a:rPr lang="en-US" sz="2000" dirty="0">
                          <a:solidFill>
                            <a:srgbClr val="0000CC"/>
                          </a:solidFill>
                          <a:latin typeface="Book Antiqua" pitchFamily="18" charset="0"/>
                          <a:ea typeface="Calibri"/>
                          <a:cs typeface="Times New Roman"/>
                        </a:rPr>
                        <a:t>After the establishment of nursery, </a:t>
                      </a:r>
                      <a:endParaRPr lang="en-US" sz="2000" dirty="0" smtClean="0">
                        <a:solidFill>
                          <a:srgbClr val="0000CC"/>
                        </a:solidFill>
                        <a:latin typeface="Book Antiqua" pitchFamily="18" charset="0"/>
                        <a:ea typeface="Calibri"/>
                        <a:cs typeface="Times New Roman"/>
                      </a:endParaRPr>
                    </a:p>
                    <a:p>
                      <a:pPr marL="246380" marR="0" indent="-246380" algn="just">
                        <a:lnSpc>
                          <a:spcPct val="115000"/>
                        </a:lnSpc>
                        <a:spcBef>
                          <a:spcPts val="0"/>
                        </a:spcBef>
                        <a:spcAft>
                          <a:spcPts val="0"/>
                        </a:spcAft>
                        <a:buFont typeface="Arial" pitchFamily="34" charset="0"/>
                        <a:buChar char="•"/>
                      </a:pPr>
                      <a:r>
                        <a:rPr lang="en-US" sz="2000" dirty="0" smtClean="0">
                          <a:solidFill>
                            <a:srgbClr val="0000CC"/>
                          </a:solidFill>
                          <a:latin typeface="Book Antiqua" pitchFamily="18" charset="0"/>
                          <a:ea typeface="Calibri"/>
                          <a:cs typeface="Times New Roman"/>
                        </a:rPr>
                        <a:t>The </a:t>
                      </a:r>
                      <a:r>
                        <a:rPr lang="en-US" sz="2000" dirty="0">
                          <a:solidFill>
                            <a:srgbClr val="0000CC"/>
                          </a:solidFill>
                          <a:latin typeface="Book Antiqua" pitchFamily="18" charset="0"/>
                          <a:ea typeface="Calibri"/>
                          <a:cs typeface="Times New Roman"/>
                        </a:rPr>
                        <a:t>annual maintenance of the nursery is required for a maximum of 5 years </a:t>
                      </a:r>
                      <a:r>
                        <a:rPr lang="en-US" sz="2000" dirty="0">
                          <a:latin typeface="Book Antiqua" pitchFamily="18" charset="0"/>
                          <a:ea typeface="Calibri"/>
                          <a:cs typeface="Times New Roman"/>
                        </a:rPr>
                        <a:t>(</a:t>
                      </a:r>
                      <a:r>
                        <a:rPr lang="en-US" sz="2000" dirty="0" err="1">
                          <a:latin typeface="Book Antiqua" pitchFamily="18" charset="0"/>
                          <a:ea typeface="Calibri"/>
                          <a:cs typeface="Times New Roman"/>
                        </a:rPr>
                        <a:t>upto</a:t>
                      </a:r>
                      <a:r>
                        <a:rPr lang="en-US" sz="2000" dirty="0">
                          <a:latin typeface="Book Antiqua" pitchFamily="18" charset="0"/>
                          <a:ea typeface="Calibri"/>
                          <a:cs typeface="Times New Roman"/>
                        </a:rPr>
                        <a:t> extended the scheme) beyond 5 years if there is a need to further maintain the nursery / seed center the IA (Implementing Agency) can add the maintenance component in subsequent SAAP. </a:t>
                      </a:r>
                      <a:endParaRPr lang="en-US" sz="2000" dirty="0" smtClean="0">
                        <a:latin typeface="Book Antiqua" pitchFamily="18" charset="0"/>
                        <a:ea typeface="Calibri"/>
                        <a:cs typeface="Times New Roman"/>
                      </a:endParaRPr>
                    </a:p>
                    <a:p>
                      <a:pPr marL="246380" marR="0" indent="-246380" algn="just">
                        <a:lnSpc>
                          <a:spcPct val="115000"/>
                        </a:lnSpc>
                        <a:spcBef>
                          <a:spcPts val="0"/>
                        </a:spcBef>
                        <a:spcAft>
                          <a:spcPts val="0"/>
                        </a:spcAft>
                        <a:buFont typeface="Arial" pitchFamily="34" charset="0"/>
                        <a:buChar char="•"/>
                      </a:pPr>
                      <a:r>
                        <a:rPr lang="en-US" sz="2000" dirty="0" smtClean="0">
                          <a:latin typeface="Book Antiqua" pitchFamily="18" charset="0"/>
                          <a:ea typeface="Calibri"/>
                          <a:cs typeface="Times New Roman"/>
                        </a:rPr>
                        <a:t>Certification </a:t>
                      </a:r>
                      <a:r>
                        <a:rPr lang="en-US" sz="2000" dirty="0">
                          <a:latin typeface="Book Antiqua" pitchFamily="18" charset="0"/>
                          <a:ea typeface="Calibri"/>
                          <a:cs typeface="Times New Roman"/>
                        </a:rPr>
                        <a:t>of seed should be encouraged. 20% of total cost of nursery (establishment in 1</a:t>
                      </a:r>
                      <a:r>
                        <a:rPr lang="en-US" sz="2000" baseline="30000" dirty="0">
                          <a:latin typeface="Book Antiqua" pitchFamily="18" charset="0"/>
                          <a:ea typeface="Calibri"/>
                          <a:cs typeface="Times New Roman"/>
                        </a:rPr>
                        <a:t>st</a:t>
                      </a:r>
                      <a:r>
                        <a:rPr lang="en-US" sz="2000" dirty="0">
                          <a:latin typeface="Book Antiqua" pitchFamily="18" charset="0"/>
                          <a:ea typeface="Calibri"/>
                          <a:cs typeface="Times New Roman"/>
                        </a:rPr>
                        <a:t> year is Rs. 30.00 </a:t>
                      </a:r>
                      <a:r>
                        <a:rPr lang="en-US" sz="2000" dirty="0" err="1">
                          <a:latin typeface="Book Antiqua" pitchFamily="18" charset="0"/>
                          <a:ea typeface="Calibri"/>
                          <a:cs typeface="Times New Roman"/>
                        </a:rPr>
                        <a:t>lakh</a:t>
                      </a:r>
                      <a:r>
                        <a:rPr lang="en-US" sz="2000" dirty="0">
                          <a:latin typeface="Book Antiqua" pitchFamily="18" charset="0"/>
                          <a:ea typeface="Calibri"/>
                          <a:cs typeface="Times New Roman"/>
                        </a:rPr>
                        <a:t> for 4 hectare) will be provided for 5 years along with infrastructure creation. </a:t>
                      </a:r>
                      <a:endParaRPr lang="en-US" sz="2000" dirty="0" smtClean="0">
                        <a:latin typeface="Book Antiqua" pitchFamily="18" charset="0"/>
                        <a:ea typeface="Calibri"/>
                        <a:cs typeface="Times New Roman"/>
                      </a:endParaRPr>
                    </a:p>
                    <a:p>
                      <a:pPr marL="445770" marR="0" indent="-445770" algn="just">
                        <a:lnSpc>
                          <a:spcPct val="100000"/>
                        </a:lnSpc>
                        <a:spcBef>
                          <a:spcPts val="0"/>
                        </a:spcBef>
                        <a:spcAft>
                          <a:spcPts val="600"/>
                        </a:spcAft>
                      </a:pPr>
                      <a:r>
                        <a:rPr lang="en-US" sz="2000" b="1" dirty="0" smtClean="0">
                          <a:latin typeface="Book Antiqua" pitchFamily="18" charset="0"/>
                          <a:ea typeface="Calibri"/>
                          <a:cs typeface="Arial"/>
                        </a:rPr>
                        <a:t>8.4.1 </a:t>
                      </a:r>
                      <a:r>
                        <a:rPr lang="en-US" sz="2000" b="1" dirty="0" smtClean="0">
                          <a:latin typeface="Book Antiqua" pitchFamily="18" charset="0"/>
                          <a:ea typeface="Calibri"/>
                          <a:cs typeface="Times New Roman"/>
                        </a:rPr>
                        <a:t>Recognition</a:t>
                      </a:r>
                      <a:r>
                        <a:rPr lang="en-US" sz="2000" b="1" dirty="0" smtClean="0">
                          <a:latin typeface="Book Antiqua" pitchFamily="18" charset="0"/>
                          <a:ea typeface="Calibri"/>
                          <a:cs typeface="Arial"/>
                        </a:rPr>
                        <a:t> of Nursery</a:t>
                      </a:r>
                      <a:endParaRPr lang="en-US" sz="2000" dirty="0" smtClean="0">
                        <a:latin typeface="Book Antiqua" pitchFamily="18" charset="0"/>
                        <a:ea typeface="Calibri"/>
                        <a:cs typeface="Times New Roman"/>
                      </a:endParaRPr>
                    </a:p>
                    <a:p>
                      <a:pPr marL="0" marR="0" algn="just">
                        <a:lnSpc>
                          <a:spcPct val="100000"/>
                        </a:lnSpc>
                        <a:spcBef>
                          <a:spcPts val="0"/>
                        </a:spcBef>
                        <a:spcAft>
                          <a:spcPts val="0"/>
                        </a:spcAft>
                      </a:pPr>
                      <a:r>
                        <a:rPr lang="en-US" sz="2000" b="1" dirty="0" smtClean="0">
                          <a:latin typeface="Book Antiqua" pitchFamily="18" charset="0"/>
                          <a:ea typeface="Calibri"/>
                          <a:cs typeface="Times New Roman"/>
                        </a:rPr>
                        <a:t>Renewal of Recognition</a:t>
                      </a:r>
                      <a:endParaRPr lang="en-US" sz="2000" dirty="0" smtClean="0">
                        <a:latin typeface="Book Antiqua" pitchFamily="18" charset="0"/>
                        <a:ea typeface="Calibri"/>
                        <a:cs typeface="Times New Roman"/>
                      </a:endParaRPr>
                    </a:p>
                    <a:p>
                      <a:pPr marL="0" marR="0" algn="just">
                        <a:lnSpc>
                          <a:spcPct val="100000"/>
                        </a:lnSpc>
                        <a:spcBef>
                          <a:spcPts val="0"/>
                        </a:spcBef>
                        <a:spcAft>
                          <a:spcPts val="0"/>
                        </a:spcAft>
                      </a:pPr>
                      <a:r>
                        <a:rPr lang="en-US" sz="2000" b="1" dirty="0" smtClean="0">
                          <a:latin typeface="Book Antiqua" pitchFamily="18" charset="0"/>
                          <a:ea typeface="Calibri"/>
                          <a:cs typeface="Times New Roman"/>
                        </a:rPr>
                        <a:t>Validity Period of Recognition:</a:t>
                      </a:r>
                      <a:endParaRPr lang="en-US" sz="2000" dirty="0" smtClean="0">
                        <a:latin typeface="Book Antiqua" pitchFamily="18" charset="0"/>
                        <a:ea typeface="Calibri"/>
                        <a:cs typeface="Times New Roman"/>
                      </a:endParaRPr>
                    </a:p>
                    <a:p>
                      <a:pPr marL="0" marR="0" algn="just">
                        <a:lnSpc>
                          <a:spcPct val="100000"/>
                        </a:lnSpc>
                        <a:spcBef>
                          <a:spcPts val="0"/>
                        </a:spcBef>
                        <a:spcAft>
                          <a:spcPts val="600"/>
                        </a:spcAft>
                      </a:pPr>
                      <a:r>
                        <a:rPr lang="en-US" sz="2000" b="1" dirty="0" smtClean="0">
                          <a:latin typeface="Book Antiqua" pitchFamily="18" charset="0"/>
                          <a:ea typeface="Calibri"/>
                          <a:cs typeface="Times New Roman"/>
                        </a:rPr>
                        <a:t>8.4.3  Monitoring:</a:t>
                      </a:r>
                      <a:endParaRPr lang="en-US" sz="2000" dirty="0" smtClean="0">
                        <a:latin typeface="Book Antiqua" pitchFamily="18" charset="0"/>
                        <a:ea typeface="Calibri"/>
                        <a:cs typeface="Times New Roman"/>
                      </a:endParaRPr>
                    </a:p>
                    <a:p>
                      <a:pPr marL="0" marR="0" algn="just">
                        <a:lnSpc>
                          <a:spcPct val="100000"/>
                        </a:lnSpc>
                        <a:spcBef>
                          <a:spcPts val="0"/>
                        </a:spcBef>
                        <a:spcAft>
                          <a:spcPts val="0"/>
                        </a:spcAft>
                      </a:pPr>
                      <a:r>
                        <a:rPr lang="en-US" sz="2000" b="1" dirty="0" smtClean="0">
                          <a:latin typeface="Book Antiqua" pitchFamily="18" charset="0"/>
                          <a:ea typeface="Calibri"/>
                          <a:cs typeface="Times New Roman"/>
                        </a:rPr>
                        <a:t>Note:</a:t>
                      </a:r>
                      <a:r>
                        <a:rPr lang="en-US" sz="2000" dirty="0" smtClean="0">
                          <a:latin typeface="Book Antiqua" pitchFamily="18" charset="0"/>
                          <a:ea typeface="Calibri"/>
                          <a:cs typeface="Times New Roman"/>
                        </a:rPr>
                        <a:t> </a:t>
                      </a:r>
                      <a:r>
                        <a:rPr lang="en-US" sz="1600" dirty="0" smtClean="0">
                          <a:latin typeface="Book Antiqua" pitchFamily="18" charset="0"/>
                          <a:ea typeface="Calibri"/>
                          <a:cs typeface="Times New Roman"/>
                        </a:rPr>
                        <a:t>If different premises are being used for nursery, recognition of all these are required to be obtained separately and individually. The recognition shall be accorded to the nurseries  for the crops specified in the Document of </a:t>
                      </a:r>
                      <a:r>
                        <a:rPr lang="en-US" sz="1600" dirty="0" smtClean="0">
                          <a:latin typeface="Book Antiqua" pitchFamily="18" charset="0"/>
                          <a:ea typeface="Calibri"/>
                          <a:cs typeface="Times New Roman"/>
                        </a:rPr>
                        <a:t>recognition</a:t>
                      </a:r>
                    </a:p>
                  </a:txBody>
                  <a:tcPr marL="17480" marR="174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
        <p:nvSpPr>
          <p:cNvPr id="3" name="Rectangle 2"/>
          <p:cNvSpPr/>
          <p:nvPr/>
        </p:nvSpPr>
        <p:spPr>
          <a:xfrm>
            <a:off x="1600200" y="0"/>
            <a:ext cx="5990743" cy="584775"/>
          </a:xfrm>
          <a:prstGeom prst="rect">
            <a:avLst/>
          </a:prstGeom>
          <a:solidFill>
            <a:schemeClr val="accent3">
              <a:lumMod val="60000"/>
              <a:lumOff val="40000"/>
            </a:schemeClr>
          </a:solidFill>
        </p:spPr>
        <p:txBody>
          <a:bodyPr wrap="none">
            <a:spAutoFit/>
          </a:bodyPr>
          <a:lstStyle/>
          <a:p>
            <a:r>
              <a:rPr lang="en-US" sz="3200" dirty="0" smtClean="0">
                <a:latin typeface="Book Antiqua" pitchFamily="18" charset="0"/>
                <a:ea typeface="Calibri"/>
                <a:cs typeface="Arial"/>
              </a:rPr>
              <a:t>Permanent structure of nursery </a:t>
            </a:r>
            <a:endParaRPr lang="en-US" sz="32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0" y="548640"/>
          <a:ext cx="9143999" cy="6644640"/>
        </p:xfrm>
        <a:graphic>
          <a:graphicData uri="http://schemas.openxmlformats.org/drawingml/2006/table">
            <a:tbl>
              <a:tblPr/>
              <a:tblGrid>
                <a:gridCol w="9143999"/>
              </a:tblGrid>
              <a:tr h="5767437">
                <a:tc>
                  <a:txBody>
                    <a:bodyPr/>
                    <a:lstStyle/>
                    <a:p>
                      <a:r>
                        <a:rPr lang="en-IN" sz="1800" b="1" i="1" kern="1200" dirty="0" smtClean="0">
                          <a:solidFill>
                            <a:schemeClr val="tx1"/>
                          </a:solidFill>
                          <a:latin typeface="+mn-lt"/>
                          <a:ea typeface="+mn-ea"/>
                          <a:cs typeface="+mn-cs"/>
                        </a:rPr>
                        <a:t>8.5.2.  </a:t>
                      </a:r>
                      <a:r>
                        <a:rPr lang="en-IN" sz="1800" b="0" i="0" kern="1200" dirty="0" smtClean="0">
                          <a:solidFill>
                            <a:schemeClr val="tx1"/>
                          </a:solidFill>
                          <a:latin typeface="+mn-lt"/>
                          <a:ea typeface="+mn-ea"/>
                          <a:cs typeface="+mn-cs"/>
                        </a:rPr>
                        <a:t>Infrastructure Projects</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Market user common facilities like market yards, platforms for loading, assembling and auctioning of the produce, weighing and mechanical handling equipment’s, etc. </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Functional Infrastructure for assembling, grading, standardization and quality certification, </a:t>
                      </a:r>
                      <a:r>
                        <a:rPr lang="en-IN" sz="1800" b="0" i="0" kern="1200" dirty="0" err="1" smtClean="0">
                          <a:solidFill>
                            <a:schemeClr val="tx1"/>
                          </a:solidFill>
                          <a:latin typeface="+mn-lt"/>
                          <a:ea typeface="+mn-ea"/>
                          <a:cs typeface="+mn-cs"/>
                        </a:rPr>
                        <a:t>labeling</a:t>
                      </a:r>
                      <a:r>
                        <a:rPr lang="en-IN" sz="1800" b="0" i="0" kern="1200" dirty="0" smtClean="0">
                          <a:solidFill>
                            <a:schemeClr val="tx1"/>
                          </a:solidFill>
                          <a:latin typeface="+mn-lt"/>
                          <a:ea typeface="+mn-ea"/>
                          <a:cs typeface="+mn-cs"/>
                        </a:rPr>
                        <a:t>, packaging, value addition facilities (without changing the product form.</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Infrastructure for Marketing from producers to consumers/processing units/bulk buyers etc.</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Infrastructure for E-trading, market extension and market oriented production planning.</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Mobile infrastructure for post harvest operations viz. grading, packaging, quality testing etc., (excluding transport equipment).</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Implementing agency will identify suitable sites may be already existing APMC or new site for development of market infrastructure. One market in each State will be developed as State of care facility of international standards.</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State will identify such site and support under NAM on project mode. </a:t>
                      </a:r>
                      <a:endParaRPr lang="en-US" sz="1800" b="0" i="0" kern="1200" dirty="0" smtClean="0">
                        <a:solidFill>
                          <a:schemeClr val="tx1"/>
                        </a:solidFill>
                        <a:latin typeface="+mn-lt"/>
                        <a:ea typeface="+mn-ea"/>
                        <a:cs typeface="+mn-cs"/>
                      </a:endParaRPr>
                    </a:p>
                    <a:p>
                      <a:pPr marL="800100" lvl="0" indent="-342900">
                        <a:buFont typeface="+mj-lt"/>
                        <a:buAutoNum type="arabicPeriod"/>
                      </a:pPr>
                      <a:r>
                        <a:rPr lang="en-IN" sz="1800" b="0" i="0" kern="1200" dirty="0" smtClean="0">
                          <a:solidFill>
                            <a:schemeClr val="tx1"/>
                          </a:solidFill>
                          <a:latin typeface="+mn-lt"/>
                          <a:ea typeface="+mn-ea"/>
                          <a:cs typeface="+mn-cs"/>
                        </a:rPr>
                        <a:t>Refer vans, or any other refrigerated vans used for transporting agricultural produce, which are essential for maintaining cold supply. </a:t>
                      </a:r>
                      <a:endParaRPr lang="en-US" sz="1800" b="0" i="0" kern="1200" dirty="0" smtClean="0">
                        <a:solidFill>
                          <a:schemeClr val="tx1"/>
                        </a:solidFill>
                        <a:latin typeface="+mn-lt"/>
                        <a:ea typeface="+mn-ea"/>
                        <a:cs typeface="+mn-cs"/>
                      </a:endParaRPr>
                    </a:p>
                    <a:p>
                      <a:pPr marL="800100" indent="-342900">
                        <a:buFont typeface="+mj-lt"/>
                        <a:buNone/>
                      </a:pPr>
                      <a:r>
                        <a:rPr lang="en-IN" sz="1800" b="1" i="1" kern="1200" dirty="0" smtClean="0">
                          <a:solidFill>
                            <a:schemeClr val="tx1"/>
                          </a:solidFill>
                          <a:latin typeface="+mn-lt"/>
                          <a:ea typeface="+mn-ea"/>
                          <a:cs typeface="+mn-cs"/>
                        </a:rPr>
                        <a:t>Eligibility </a:t>
                      </a:r>
                      <a:endParaRPr lang="en-US" sz="1800" kern="1200" dirty="0" smtClean="0">
                        <a:solidFill>
                          <a:schemeClr val="tx1"/>
                        </a:solidFill>
                        <a:latin typeface="+mn-lt"/>
                        <a:ea typeface="+mn-ea"/>
                        <a:cs typeface="+mn-cs"/>
                      </a:endParaRPr>
                    </a:p>
                    <a:p>
                      <a:pPr marL="800100" indent="-342900">
                        <a:buFont typeface="+mj-lt"/>
                        <a:buAutoNum type="arabicPeriod"/>
                      </a:pPr>
                      <a:r>
                        <a:rPr lang="en-IN" sz="1600" b="1" i="1" kern="1200" dirty="0" smtClean="0">
                          <a:solidFill>
                            <a:schemeClr val="tx1"/>
                          </a:solidFill>
                          <a:latin typeface="+mn-lt"/>
                          <a:ea typeface="+mn-ea"/>
                          <a:cs typeface="+mn-cs"/>
                        </a:rPr>
                        <a:t>Govt. / Govt. aided, Govt. recognized FPOs, SHGs, etc. will be eligible for 100 % assistance of project cost whereas private entrepreneurs for 50 % of project cost. </a:t>
                      </a:r>
                      <a:endParaRPr lang="en-US" sz="1600" kern="1200" dirty="0" smtClean="0">
                        <a:solidFill>
                          <a:schemeClr val="tx1"/>
                        </a:solidFill>
                        <a:latin typeface="+mn-lt"/>
                        <a:ea typeface="+mn-ea"/>
                        <a:cs typeface="+mn-cs"/>
                      </a:endParaRPr>
                    </a:p>
                    <a:p>
                      <a:pPr marL="800100" indent="-342900">
                        <a:buFont typeface="+mj-lt"/>
                        <a:buAutoNum type="arabicPeriod"/>
                      </a:pPr>
                      <a:r>
                        <a:rPr lang="en-IN" sz="1600" b="1" i="1" kern="1200" dirty="0" smtClean="0">
                          <a:solidFill>
                            <a:schemeClr val="tx1"/>
                          </a:solidFill>
                          <a:latin typeface="+mn-lt"/>
                          <a:ea typeface="+mn-ea"/>
                          <a:cs typeface="+mn-cs"/>
                        </a:rPr>
                        <a:t>The assistance will be available to individuals, Group of farmers/young entrepreneurs growers/consumers, Non-Government Organizations (NGOs), Self Help Groups (SHGs), Cooperatives, Cooperative Marketing Federations, Local Bodies, Agricultural Produce Market Committees/</a:t>
                      </a:r>
                      <a:r>
                        <a:rPr lang="en-IN" sz="1600" b="1" i="1" kern="1200" dirty="0" err="1" smtClean="0">
                          <a:solidFill>
                            <a:schemeClr val="tx1"/>
                          </a:solidFill>
                          <a:latin typeface="+mn-lt"/>
                          <a:ea typeface="+mn-ea"/>
                          <a:cs typeface="+mn-cs"/>
                        </a:rPr>
                        <a:t>mandi</a:t>
                      </a:r>
                      <a:r>
                        <a:rPr lang="en-IN" sz="1600" b="1" i="1" kern="1200" dirty="0" smtClean="0">
                          <a:solidFill>
                            <a:schemeClr val="tx1"/>
                          </a:solidFill>
                          <a:latin typeface="+mn-lt"/>
                          <a:ea typeface="+mn-ea"/>
                          <a:cs typeface="+mn-cs"/>
                        </a:rPr>
                        <a:t> Committees &amp; Marketing Boards in the entire country. Bank assisted projects of State implementing agencies.</a:t>
                      </a:r>
                      <a:endParaRPr lang="en-US" sz="1600" kern="1200" dirty="0">
                        <a:solidFill>
                          <a:schemeClr val="tx1"/>
                        </a:solidFill>
                        <a:latin typeface="+mn-lt"/>
                        <a:ea typeface="+mn-ea"/>
                        <a:cs typeface="+mn-cs"/>
                      </a:endParaRPr>
                    </a:p>
                  </a:txBody>
                  <a:tcPr marL="12992" marR="12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3">
                        <a:lumMod val="20000"/>
                        <a:lumOff val="80000"/>
                      </a:schemeClr>
                    </a:solidFill>
                  </a:tcPr>
                </a:tc>
              </a:tr>
            </a:tbl>
          </a:graphicData>
        </a:graphic>
      </p:graphicFrame>
      <p:sp>
        <p:nvSpPr>
          <p:cNvPr id="3" name="Rectangle 2"/>
          <p:cNvSpPr/>
          <p:nvPr/>
        </p:nvSpPr>
        <p:spPr>
          <a:xfrm>
            <a:off x="3406615" y="0"/>
            <a:ext cx="3445174" cy="523220"/>
          </a:xfrm>
          <a:prstGeom prst="rect">
            <a:avLst/>
          </a:prstGeom>
          <a:solidFill>
            <a:schemeClr val="accent3">
              <a:lumMod val="60000"/>
              <a:lumOff val="40000"/>
            </a:schemeClr>
          </a:solidFill>
        </p:spPr>
        <p:txBody>
          <a:bodyPr wrap="none">
            <a:spAutoFit/>
          </a:bodyPr>
          <a:lstStyle/>
          <a:p>
            <a:r>
              <a:rPr lang="en-IN" sz="2800" dirty="0" smtClean="0"/>
              <a:t>Infrastructure Projects</a:t>
            </a:r>
            <a:endParaRPr lang="en-US" sz="2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03587"/>
            <a:ext cx="8229600" cy="5022578"/>
          </a:xfrm>
          <a:solidFill>
            <a:schemeClr val="accent3">
              <a:lumMod val="20000"/>
              <a:lumOff val="80000"/>
            </a:schemeClr>
          </a:solidFill>
        </p:spPr>
        <p:txBody>
          <a:bodyPr>
            <a:normAutofit fontScale="85000" lnSpcReduction="20000"/>
          </a:bodyPr>
          <a:lstStyle/>
          <a:p>
            <a:pPr>
              <a:buNone/>
            </a:pPr>
            <a:r>
              <a:rPr lang="en-IN" b="1" i="1" dirty="0" smtClean="0"/>
              <a:t>Land and Location</a:t>
            </a:r>
            <a:endParaRPr lang="en-US" dirty="0" smtClean="0"/>
          </a:p>
          <a:p>
            <a:pPr algn="just"/>
            <a:r>
              <a:rPr lang="en-IN" b="1" i="1" dirty="0" smtClean="0"/>
              <a:t>Under the scheme, the institution (FPOs /SHGs/ AYUSH &amp; Scientific institutions) will be free to locate the nursery, marketing infrastructure project near the cluster. The institution in addition to providing compulsory direct service delivery to producers/farming community in post-harvest management/ marketing of their produce may also have an opportunity to use the infrastructure for their own purpose during the lean period.</a:t>
            </a:r>
          </a:p>
          <a:p>
            <a:pPr algn="just">
              <a:buNone/>
            </a:pPr>
            <a:endParaRPr lang="en-US" dirty="0" smtClean="0"/>
          </a:p>
          <a:p>
            <a:pPr lvl="0" algn="just"/>
            <a:r>
              <a:rPr lang="en-IN" b="1" i="1" dirty="0" smtClean="0"/>
              <a:t>The entrepreneur will not alienate the land during the period of the loan for any purpose other than the purpose for which the loan is sanctioned.</a:t>
            </a:r>
            <a:endParaRPr lang="en-US" dirty="0" smtClean="0"/>
          </a:p>
          <a:p>
            <a:endParaRPr lang="en-US" dirty="0"/>
          </a:p>
        </p:txBody>
      </p:sp>
      <p:sp>
        <p:nvSpPr>
          <p:cNvPr id="4" name="Rectangle 3"/>
          <p:cNvSpPr/>
          <p:nvPr/>
        </p:nvSpPr>
        <p:spPr>
          <a:xfrm>
            <a:off x="2825969" y="298005"/>
            <a:ext cx="3786762" cy="584775"/>
          </a:xfrm>
          <a:prstGeom prst="rect">
            <a:avLst/>
          </a:prstGeom>
          <a:solidFill>
            <a:schemeClr val="accent3">
              <a:lumMod val="60000"/>
              <a:lumOff val="40000"/>
            </a:schemeClr>
          </a:solidFill>
        </p:spPr>
        <p:txBody>
          <a:bodyPr wrap="square">
            <a:spAutoFit/>
          </a:bodyPr>
          <a:lstStyle/>
          <a:p>
            <a:pPr marL="342900" lvl="0" indent="-342900" algn="ctr">
              <a:spcBef>
                <a:spcPct val="20000"/>
              </a:spcBef>
            </a:pPr>
            <a:r>
              <a:rPr lang="en-IN" sz="3200" b="1" dirty="0" smtClean="0">
                <a:solidFill>
                  <a:prstClr val="black"/>
                </a:solidFill>
              </a:rPr>
              <a:t>Land and Location</a:t>
            </a:r>
            <a:endParaRPr lang="en-US" sz="3200" dirty="0" smtClean="0">
              <a:solidFill>
                <a:prstClr val="black"/>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
            <a:ext cx="8915400" cy="6857999"/>
          </a:xfrm>
          <a:solidFill>
            <a:schemeClr val="accent3">
              <a:lumMod val="20000"/>
              <a:lumOff val="80000"/>
            </a:schemeClr>
          </a:solidFill>
        </p:spPr>
        <p:txBody>
          <a:bodyPr>
            <a:normAutofit fontScale="25000" lnSpcReduction="20000"/>
          </a:bodyPr>
          <a:lstStyle/>
          <a:p>
            <a:pPr lvl="0" algn="just"/>
            <a:endParaRPr lang="en-IN" b="1" dirty="0" smtClean="0"/>
          </a:p>
          <a:p>
            <a:pPr marL="514350" indent="-514350" algn="just">
              <a:buFont typeface="+mj-lt"/>
              <a:buAutoNum type="arabicPeriod"/>
            </a:pPr>
            <a:r>
              <a:rPr lang="en-IN" sz="8000" b="1" dirty="0" smtClean="0">
                <a:latin typeface="Book Antiqua" pitchFamily="18" charset="0"/>
              </a:rPr>
              <a:t>The entrepreneur will not alienate the land during the period of the loan for any purpose other than the purpose for which the loan is sanctioned.</a:t>
            </a:r>
          </a:p>
          <a:p>
            <a:pPr marL="514350" indent="-514350" algn="just">
              <a:buFont typeface="+mj-lt"/>
              <a:buAutoNum type="arabicPeriod"/>
            </a:pPr>
            <a:endParaRPr lang="en-US" sz="8000" dirty="0" smtClean="0">
              <a:latin typeface="Book Antiqua" pitchFamily="18" charset="0"/>
            </a:endParaRPr>
          </a:p>
          <a:p>
            <a:pPr marL="514350" lvl="0" indent="-514350" algn="just">
              <a:buFont typeface="+mj-lt"/>
              <a:buAutoNum type="arabicPeriod"/>
            </a:pPr>
            <a:r>
              <a:rPr lang="en-IN" sz="8000" b="1" dirty="0" smtClean="0">
                <a:latin typeface="Book Antiqua" pitchFamily="18" charset="0"/>
              </a:rPr>
              <a:t>The 25% loan of the capital cost up to Rs.50 </a:t>
            </a:r>
            <a:r>
              <a:rPr lang="en-IN" sz="8000" b="1" dirty="0" err="1" smtClean="0">
                <a:latin typeface="Book Antiqua" pitchFamily="18" charset="0"/>
              </a:rPr>
              <a:t>lakh</a:t>
            </a:r>
            <a:r>
              <a:rPr lang="en-IN" sz="8000" b="1" dirty="0" smtClean="0">
                <a:latin typeface="Book Antiqua" pitchFamily="18" charset="0"/>
              </a:rPr>
              <a:t> can also be taken for establishment of  semi processing units, processing units, PHM units, purchasing of machines etc  will be provided by the ministry of AYUSH to provide ‘Direct’ service delivery to producers/ farming community in post harvest management/ marketing of their produce. However, the entrepreneurs may also have an opportunity to use the infrastructure for their own purpose during the lean period. In case of NE States, hilly and tribal areas, and in the States of </a:t>
            </a:r>
            <a:r>
              <a:rPr lang="en-IN" sz="8000" b="1" dirty="0" err="1" smtClean="0">
                <a:latin typeface="Book Antiqua" pitchFamily="18" charset="0"/>
              </a:rPr>
              <a:t>Uttrakhand</a:t>
            </a:r>
            <a:r>
              <a:rPr lang="en-IN" sz="8000" b="1" dirty="0" smtClean="0">
                <a:latin typeface="Book Antiqua" pitchFamily="18" charset="0"/>
              </a:rPr>
              <a:t>, Himachal Pradesh and Jammu &amp; Kashmir and their cooperatives investment subsidy shall be 30.00% of the capital cost up to Rs.60 </a:t>
            </a:r>
            <a:r>
              <a:rPr lang="en-IN" sz="8000" b="1" dirty="0" err="1" smtClean="0">
                <a:latin typeface="Book Antiqua" pitchFamily="18" charset="0"/>
              </a:rPr>
              <a:t>lakh</a:t>
            </a:r>
            <a:r>
              <a:rPr lang="en-IN" sz="8000" b="1" dirty="0" smtClean="0">
                <a:latin typeface="Book Antiqua" pitchFamily="18" charset="0"/>
              </a:rPr>
              <a:t>. </a:t>
            </a:r>
          </a:p>
          <a:p>
            <a:pPr marL="514350" lvl="0" indent="-514350" algn="just">
              <a:buFont typeface="+mj-lt"/>
              <a:buAutoNum type="arabicPeriod"/>
            </a:pPr>
            <a:endParaRPr lang="en-US" sz="8000" dirty="0" smtClean="0">
              <a:latin typeface="Book Antiqua" pitchFamily="18" charset="0"/>
            </a:endParaRPr>
          </a:p>
          <a:p>
            <a:pPr marL="514350" lvl="0" indent="-514350" algn="just">
              <a:buFont typeface="+mj-lt"/>
              <a:buAutoNum type="arabicPeriod"/>
            </a:pPr>
            <a:r>
              <a:rPr lang="en-IN" sz="8000" b="1" dirty="0" smtClean="0">
                <a:latin typeface="Book Antiqua" pitchFamily="18" charset="0"/>
              </a:rPr>
              <a:t>State implementing agency will develop a network of infrastructure facilities for drying, storage and processing of MAPs.</a:t>
            </a:r>
          </a:p>
          <a:p>
            <a:pPr marL="514350" lvl="0" indent="-514350" algn="just">
              <a:buFont typeface="+mj-lt"/>
              <a:buAutoNum type="arabicPeriod"/>
            </a:pPr>
            <a:endParaRPr lang="en-US" sz="8000" dirty="0" smtClean="0">
              <a:latin typeface="Book Antiqua" pitchFamily="18" charset="0"/>
            </a:endParaRPr>
          </a:p>
          <a:p>
            <a:pPr marL="514350" lvl="0" indent="-514350" algn="just">
              <a:buFont typeface="+mj-lt"/>
              <a:buAutoNum type="arabicPeriod"/>
            </a:pPr>
            <a:r>
              <a:rPr lang="en-IN" sz="8000" b="1" dirty="0" smtClean="0">
                <a:latin typeface="Book Antiqua" pitchFamily="18" charset="0"/>
              </a:rPr>
              <a:t>If the Farmer producer company (FPC) want to use already existing infrastructure, for those 30% of the rent for cold storage and other facilities will be reimbursed infrastructure for small farmers / waste lands / forest lands and for JFMCs / </a:t>
            </a:r>
            <a:r>
              <a:rPr lang="en-IN" sz="8000" b="1" dirty="0" err="1" smtClean="0">
                <a:latin typeface="Book Antiqua" pitchFamily="18" charset="0"/>
              </a:rPr>
              <a:t>Panchayats</a:t>
            </a:r>
            <a:r>
              <a:rPr lang="en-IN" sz="8000" b="1" dirty="0" smtClean="0">
                <a:latin typeface="Book Antiqua" pitchFamily="18" charset="0"/>
              </a:rPr>
              <a:t> / SHG assistance will be given 100%. </a:t>
            </a:r>
            <a:endParaRPr lang="en-US" sz="8000" dirty="0" smtClean="0">
              <a:latin typeface="Book Antiqua" pitchFamily="18" charset="0"/>
            </a:endParaRPr>
          </a:p>
          <a:p>
            <a:pPr marL="514350" lvl="0" indent="-514350" algn="just">
              <a:buFont typeface="+mj-lt"/>
              <a:buAutoNum type="arabicPeriod"/>
            </a:pPr>
            <a:r>
              <a:rPr lang="en-IN" sz="8000" b="1" dirty="0" smtClean="0">
                <a:latin typeface="Book Antiqua" pitchFamily="18" charset="0"/>
              </a:rPr>
              <a:t>Subsidy for establishment of such units, 50% reimbursement of rent paid. (new addition).</a:t>
            </a:r>
            <a:endParaRPr lang="en-US" sz="8000" dirty="0" smtClean="0">
              <a:latin typeface="Book Antiqua" pitchFamily="18" charset="0"/>
            </a:endParaRPr>
          </a:p>
          <a:p>
            <a:endParaRPr lang="en-US" sz="8000" dirty="0">
              <a:latin typeface="Book Antiqua"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14856"/>
            <a:ext cx="8434552" cy="5511309"/>
          </a:xfrm>
          <a:solidFill>
            <a:schemeClr val="accent3">
              <a:lumMod val="20000"/>
              <a:lumOff val="80000"/>
            </a:schemeClr>
          </a:solidFill>
        </p:spPr>
        <p:txBody>
          <a:bodyPr>
            <a:normAutofit fontScale="92500" lnSpcReduction="20000"/>
          </a:bodyPr>
          <a:lstStyle/>
          <a:p>
            <a:pPr marL="342900" lvl="1" indent="-342900">
              <a:buFont typeface="Arial" pitchFamily="34" charset="0"/>
              <a:buChar char="•"/>
            </a:pPr>
            <a:r>
              <a:rPr lang="en-IN" b="1" dirty="0" smtClean="0"/>
              <a:t>Market Promotion</a:t>
            </a:r>
            <a:r>
              <a:rPr lang="en-IN" dirty="0" smtClean="0"/>
              <a:t>:- The programmes for market promotion like media promotion, participation in exhibitions, trade fairs, hiring display facilities are project based but limited to Rs. 10 </a:t>
            </a:r>
            <a:r>
              <a:rPr lang="en-IN" dirty="0" err="1" smtClean="0"/>
              <a:t>lakhs</a:t>
            </a:r>
            <a:r>
              <a:rPr lang="en-IN" dirty="0" smtClean="0"/>
              <a:t> for each cluster will be eligible for 50% assistance under market promotion for the herbs/raw material produced by the cluster. </a:t>
            </a:r>
          </a:p>
          <a:p>
            <a:r>
              <a:rPr lang="en-IN" b="1" i="1" dirty="0" smtClean="0"/>
              <a:t>Norms of Assistance: Buyer seller meet/workshop/ Seminar</a:t>
            </a:r>
            <a:endParaRPr lang="en-US" sz="2800" dirty="0" smtClean="0"/>
          </a:p>
          <a:p>
            <a:r>
              <a:rPr lang="en-IN" b="1" i="1" dirty="0" smtClean="0"/>
              <a:t>a) Rs. 1.00 </a:t>
            </a:r>
            <a:r>
              <a:rPr lang="en-IN" b="1" i="1" dirty="0" err="1" smtClean="0"/>
              <a:t>lakh</a:t>
            </a:r>
            <a:r>
              <a:rPr lang="en-IN" b="1" i="1" dirty="0" smtClean="0"/>
              <a:t> for District level,</a:t>
            </a:r>
            <a:endParaRPr lang="en-US" sz="2800" dirty="0" smtClean="0"/>
          </a:p>
          <a:p>
            <a:r>
              <a:rPr lang="en-IN" b="1" i="1" dirty="0" smtClean="0"/>
              <a:t>b) Rs. 2.00 </a:t>
            </a:r>
            <a:r>
              <a:rPr lang="en-IN" b="1" i="1" dirty="0" err="1" smtClean="0"/>
              <a:t>lakhs</a:t>
            </a:r>
            <a:r>
              <a:rPr lang="en-IN" b="1" i="1" dirty="0" smtClean="0"/>
              <a:t> for State level ,</a:t>
            </a:r>
            <a:endParaRPr lang="en-US" sz="2800" dirty="0" smtClean="0"/>
          </a:p>
          <a:p>
            <a:r>
              <a:rPr lang="en-IN" b="1" i="1" dirty="0" smtClean="0"/>
              <a:t>c) Rs. 5.00 </a:t>
            </a:r>
            <a:r>
              <a:rPr lang="en-IN" b="1" i="1" dirty="0" err="1" smtClean="0"/>
              <a:t>lakhs</a:t>
            </a:r>
            <a:r>
              <a:rPr lang="en-IN" b="1" i="1" dirty="0" smtClean="0"/>
              <a:t> for National level</a:t>
            </a:r>
            <a:endParaRPr lang="en-US" sz="2800" dirty="0" smtClean="0"/>
          </a:p>
          <a:p>
            <a:r>
              <a:rPr lang="en-IN" b="1" i="1" dirty="0" smtClean="0"/>
              <a:t>d) Rs. 10.00 </a:t>
            </a:r>
            <a:r>
              <a:rPr lang="en-IN" b="1" i="1" dirty="0" err="1" smtClean="0"/>
              <a:t>lakhsupto</a:t>
            </a:r>
            <a:r>
              <a:rPr lang="en-IN" b="1" i="1" dirty="0" smtClean="0"/>
              <a:t> for International level.(new addition)</a:t>
            </a:r>
            <a:endParaRPr lang="en-US" sz="2800" dirty="0" smtClean="0"/>
          </a:p>
          <a:p>
            <a:pPr marL="342900" lvl="1" indent="-342900">
              <a:buFont typeface="Arial" pitchFamily="34" charset="0"/>
              <a:buChar char="•"/>
            </a:pPr>
            <a:endParaRPr lang="en-US" sz="2400"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6569491"/>
          </a:xfrm>
          <a:prstGeom prst="rect">
            <a:avLst/>
          </a:prstGeom>
          <a:solidFill>
            <a:schemeClr val="accent3">
              <a:lumMod val="20000"/>
              <a:lumOff val="80000"/>
            </a:schemeClr>
          </a:solidFill>
        </p:spPr>
        <p:txBody>
          <a:bodyPr wrap="square">
            <a:spAutoFit/>
          </a:bodyPr>
          <a:lstStyle/>
          <a:p>
            <a:pPr marL="259080" indent="-342900" algn="just">
              <a:lnSpc>
                <a:spcPct val="115000"/>
              </a:lnSpc>
            </a:pPr>
            <a:r>
              <a:rPr lang="en-US" sz="2400" dirty="0" smtClean="0">
                <a:solidFill>
                  <a:prstClr val="black"/>
                </a:solidFill>
                <a:latin typeface="Book Antiqua"/>
                <a:ea typeface="Calibri"/>
                <a:cs typeface="Times New Roman"/>
              </a:rPr>
              <a:t>8.5.4.</a:t>
            </a:r>
            <a:r>
              <a:rPr lang="en-US" sz="2400" b="1" dirty="0" smtClean="0">
                <a:solidFill>
                  <a:prstClr val="black"/>
                </a:solidFill>
                <a:latin typeface="Book Antiqua"/>
                <a:ea typeface="Calibri"/>
                <a:cs typeface="Times New Roman"/>
              </a:rPr>
              <a:t> </a:t>
            </a:r>
            <a:r>
              <a:rPr lang="en-US" b="1" dirty="0" smtClean="0">
                <a:solidFill>
                  <a:prstClr val="black"/>
                </a:solidFill>
                <a:latin typeface="Book Antiqua" pitchFamily="18" charset="0"/>
                <a:ea typeface="Calibri"/>
                <a:cs typeface="Times New Roman"/>
              </a:rPr>
              <a:t>Training of farmers:  </a:t>
            </a:r>
            <a:r>
              <a:rPr lang="en-US" dirty="0" smtClean="0">
                <a:solidFill>
                  <a:prstClr val="black"/>
                </a:solidFill>
                <a:latin typeface="Book Antiqua" pitchFamily="18" charset="0"/>
                <a:ea typeface="Calibri"/>
                <a:cs typeface="Times New Roman"/>
              </a:rPr>
              <a:t>Training part of farmers on GAPs and GFCPs may be separated from the flexi component.  Training on conservation, cultivation, good agricultural practices, good field collection practices, post-harvest management, marketing etc. </a:t>
            </a:r>
          </a:p>
          <a:p>
            <a:pPr marL="274320" indent="-285750" algn="just">
              <a:lnSpc>
                <a:spcPct val="115000"/>
              </a:lnSpc>
            </a:pPr>
            <a:endParaRPr lang="en-US" b="1" dirty="0" smtClean="0">
              <a:solidFill>
                <a:prstClr val="black"/>
              </a:solidFill>
              <a:latin typeface="Book Antiqua" pitchFamily="18" charset="0"/>
              <a:ea typeface="Calibri"/>
              <a:cs typeface="Times New Roman"/>
            </a:endParaRPr>
          </a:p>
          <a:p>
            <a:pPr marL="274320" indent="-285750" algn="just">
              <a:lnSpc>
                <a:spcPct val="115000"/>
              </a:lnSpc>
            </a:pPr>
            <a:r>
              <a:rPr lang="en-US" b="1" dirty="0" smtClean="0">
                <a:solidFill>
                  <a:prstClr val="black"/>
                </a:solidFill>
                <a:latin typeface="Book Antiqua" pitchFamily="18" charset="0"/>
                <a:ea typeface="Calibri"/>
                <a:cs typeface="Times New Roman"/>
              </a:rPr>
              <a:t>Eligibility:</a:t>
            </a:r>
            <a:endParaRPr lang="en-US" dirty="0" smtClean="0">
              <a:solidFill>
                <a:prstClr val="black"/>
              </a:solidFill>
              <a:latin typeface="Book Antiqua" pitchFamily="18" charset="0"/>
              <a:ea typeface="Calibri"/>
              <a:cs typeface="Times New Roman"/>
            </a:endParaRPr>
          </a:p>
          <a:p>
            <a:pPr marL="342900" indent="-342900" algn="just">
              <a:lnSpc>
                <a:spcPct val="115000"/>
              </a:lnSpc>
              <a:buFont typeface="Symbol"/>
              <a:buChar char=""/>
            </a:pPr>
            <a:r>
              <a:rPr lang="en-US" dirty="0" smtClean="0">
                <a:solidFill>
                  <a:prstClr val="black"/>
                </a:solidFill>
                <a:latin typeface="Book Antiqua" pitchFamily="18" charset="0"/>
                <a:ea typeface="Calibri"/>
                <a:cs typeface="Times New Roman"/>
              </a:rPr>
              <a:t>Central and State Government organizations. </a:t>
            </a:r>
          </a:p>
          <a:p>
            <a:pPr marL="342900" indent="-342900" algn="just">
              <a:lnSpc>
                <a:spcPct val="115000"/>
              </a:lnSpc>
              <a:buFont typeface="Symbol"/>
              <a:buChar char=""/>
            </a:pPr>
            <a:r>
              <a:rPr lang="en-US" dirty="0" smtClean="0">
                <a:solidFill>
                  <a:prstClr val="black"/>
                </a:solidFill>
                <a:latin typeface="Book Antiqua" pitchFamily="18" charset="0"/>
                <a:ea typeface="Calibri"/>
                <a:cs typeface="Times New Roman"/>
              </a:rPr>
              <a:t>Recognized Research/Academic/Educational institutions</a:t>
            </a:r>
          </a:p>
          <a:p>
            <a:pPr marL="342900" indent="-342900" algn="just">
              <a:lnSpc>
                <a:spcPct val="115000"/>
              </a:lnSpc>
              <a:buFont typeface="Symbol"/>
              <a:buChar char=""/>
            </a:pPr>
            <a:r>
              <a:rPr lang="en-US" dirty="0" smtClean="0">
                <a:solidFill>
                  <a:prstClr val="black"/>
                </a:solidFill>
                <a:latin typeface="Book Antiqua" pitchFamily="18" charset="0"/>
                <a:ea typeface="Calibri"/>
                <a:cs typeface="Times New Roman"/>
              </a:rPr>
              <a:t>Registered professional and other philanthropic organizations working on non- profit basis.</a:t>
            </a:r>
          </a:p>
          <a:p>
            <a:pPr marL="342900" indent="-342900" algn="just">
              <a:lnSpc>
                <a:spcPct val="115000"/>
              </a:lnSpc>
              <a:buFont typeface="Symbol"/>
              <a:buChar char=""/>
            </a:pPr>
            <a:r>
              <a:rPr lang="en-US" dirty="0" smtClean="0">
                <a:solidFill>
                  <a:prstClr val="black"/>
                </a:solidFill>
                <a:latin typeface="Book Antiqua" pitchFamily="18" charset="0"/>
                <a:ea typeface="Calibri"/>
                <a:cs typeface="Times New Roman"/>
              </a:rPr>
              <a:t>Registered /(NGO)/Voluntary Organizations/ Trusts with infrastructure and specific experience in the field of medicinal plants</a:t>
            </a:r>
          </a:p>
          <a:p>
            <a:pPr marL="342900" indent="-342900" algn="just">
              <a:lnSpc>
                <a:spcPct val="115000"/>
              </a:lnSpc>
            </a:pPr>
            <a:endParaRPr lang="en-US" dirty="0" smtClean="0">
              <a:solidFill>
                <a:prstClr val="black"/>
              </a:solidFill>
              <a:latin typeface="Book Antiqua" pitchFamily="18" charset="0"/>
              <a:ea typeface="Calibri"/>
              <a:cs typeface="Times New Roman"/>
            </a:endParaRPr>
          </a:p>
          <a:p>
            <a:pPr algn="just">
              <a:lnSpc>
                <a:spcPct val="115000"/>
              </a:lnSpc>
            </a:pPr>
            <a:r>
              <a:rPr lang="en-US" b="1" dirty="0" smtClean="0">
                <a:solidFill>
                  <a:prstClr val="black"/>
                </a:solidFill>
                <a:latin typeface="Book Antiqua" pitchFamily="18" charset="0"/>
                <a:ea typeface="Calibri"/>
                <a:cs typeface="Times New Roman"/>
              </a:rPr>
              <a:t>Norms of Assistance: </a:t>
            </a:r>
            <a:r>
              <a:rPr lang="en-US" dirty="0" smtClean="0">
                <a:solidFill>
                  <a:prstClr val="black"/>
                </a:solidFill>
                <a:latin typeface="Book Antiqua" pitchFamily="18" charset="0"/>
                <a:ea typeface="Calibri"/>
                <a:cs typeface="Times New Roman"/>
              </a:rPr>
              <a:t> Rs. 2,000/- per trainee within the state and Rs. 5,000/- per trainee outside the state will be provided. Travel cost will be additional to the above cost.</a:t>
            </a:r>
          </a:p>
          <a:p>
            <a:pPr marL="201930" indent="-171450" algn="just">
              <a:lnSpc>
                <a:spcPct val="115000"/>
              </a:lnSpc>
            </a:pPr>
            <a:r>
              <a:rPr lang="en-US" dirty="0" smtClean="0">
                <a:solidFill>
                  <a:prstClr val="black"/>
                </a:solidFill>
                <a:latin typeface="Book Antiqua" pitchFamily="18" charset="0"/>
                <a:ea typeface="Calibri"/>
                <a:cs typeface="Times New Roman"/>
              </a:rPr>
              <a:t>1. Travel cost will be limited to 3rdAC train fares per participants. However, for Govt. Servants it will be as per entitlement.</a:t>
            </a:r>
          </a:p>
          <a:p>
            <a:pPr marL="201930" indent="-171450" algn="just">
              <a:lnSpc>
                <a:spcPct val="115000"/>
              </a:lnSpc>
            </a:pPr>
            <a:r>
              <a:rPr lang="en-US" dirty="0" smtClean="0">
                <a:solidFill>
                  <a:prstClr val="black"/>
                </a:solidFill>
                <a:latin typeface="Book Antiqua" pitchFamily="18" charset="0"/>
                <a:ea typeface="Calibri"/>
                <a:cs typeface="Times New Roman"/>
              </a:rPr>
              <a:t>2. For places not connected by Rail, travel by available modes will be permitted as approved by the TSC in the SAAP. </a:t>
            </a:r>
          </a:p>
          <a:p>
            <a:pPr marL="316230" algn="just">
              <a:lnSpc>
                <a:spcPct val="115000"/>
              </a:lnSpc>
            </a:pPr>
            <a:r>
              <a:rPr lang="en-US" dirty="0" smtClean="0">
                <a:solidFill>
                  <a:prstClr val="black"/>
                </a:solidFill>
                <a:latin typeface="Book Antiqua" pitchFamily="18" charset="0"/>
                <a:ea typeface="Calibri"/>
                <a:cs typeface="Times New Roman"/>
              </a:rPr>
              <a:t> </a:t>
            </a:r>
            <a:endParaRPr lang="en-US" dirty="0">
              <a:solidFill>
                <a:prstClr val="black"/>
              </a:solidFill>
              <a:latin typeface="Book Antiqua" pitchFamily="18" charset="0"/>
              <a:ea typeface="Calibri"/>
              <a:cs typeface="Times New Roman"/>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345285" y="123940"/>
            <a:ext cx="8531483" cy="523220"/>
          </a:xfrm>
          <a:prstGeom prst="rect">
            <a:avLst/>
          </a:prstGeom>
          <a:solidFill>
            <a:schemeClr val="accent2">
              <a:lumMod val="20000"/>
              <a:lumOff val="80000"/>
            </a:schemeClr>
          </a:solidFill>
        </p:spPr>
        <p:txBody>
          <a:bodyPr wrap="square">
            <a:spAutoFit/>
          </a:bodyPr>
          <a:lstStyle/>
          <a:p>
            <a:pPr algn="ctr"/>
            <a:r>
              <a:rPr lang="en-IN" sz="2800" b="1" dirty="0" smtClean="0">
                <a:latin typeface="Arial" panose="020B0604020202020204" pitchFamily="34" charset="0"/>
                <a:ea typeface="Calibri" panose="020F0502020204030204" pitchFamily="34" charset="0"/>
                <a:cs typeface="Arial" panose="020B0604020202020204" pitchFamily="34" charset="0"/>
              </a:rPr>
              <a:t>Online Portal for submission of Schedule TA</a:t>
            </a:r>
            <a:r>
              <a:rPr lang="en-US" sz="2800" b="1" u="sng"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 </a:t>
            </a:r>
            <a:endParaRPr lang="en-IN" sz="2800" dirty="0">
              <a:latin typeface="Arial" panose="020B0604020202020204" pitchFamily="34" charset="0"/>
              <a:cs typeface="Arial" panose="020B0604020202020204" pitchFamily="34" charset="0"/>
            </a:endParaRPr>
          </a:p>
        </p:txBody>
      </p:sp>
      <p:sp>
        <p:nvSpPr>
          <p:cNvPr id="2" name="AutoShape 4" descr="Image result for new initiatives"/>
          <p:cNvSpPr>
            <a:spLocks noChangeAspect="1" noChangeArrowheads="1"/>
          </p:cNvSpPr>
          <p:nvPr/>
        </p:nvSpPr>
        <p:spPr bwMode="auto">
          <a:xfrm>
            <a:off x="116681" y="-144463"/>
            <a:ext cx="228600" cy="304801"/>
          </a:xfrm>
          <a:prstGeom prst="rect">
            <a:avLst/>
          </a:prstGeom>
          <a:noFill/>
          <a:extLst>
            <a:ext uri="{909E8E84-426E-40DD-AFC4-6F175D3DCCD1}">
              <a14:hiddenFill xmlns:a14="http://schemas.microsoft.com/office/drawing/2010/main" xmlns="">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7" name="Picture 6"/>
          <p:cNvPicPr>
            <a:picLocks noChangeAspect="1"/>
          </p:cNvPicPr>
          <p:nvPr/>
        </p:nvPicPr>
        <p:blipFill rotWithShape="1">
          <a:blip r:embed="rId3" cstate="print">
            <a:extLst>
              <a:ext uri="{28A0092B-C50C-407E-A947-70E740481C1C}">
                <a14:useLocalDpi xmlns:a14="http://schemas.microsoft.com/office/drawing/2010/main" xmlns="" val="0"/>
              </a:ext>
            </a:extLst>
          </a:blip>
          <a:srcRect t="14630" r="17606" b="12845"/>
          <a:stretch/>
        </p:blipFill>
        <p:spPr>
          <a:xfrm>
            <a:off x="1893195" y="2790319"/>
            <a:ext cx="5696316" cy="3758595"/>
          </a:xfrm>
          <a:prstGeom prst="rect">
            <a:avLst/>
          </a:prstGeom>
        </p:spPr>
      </p:pic>
      <p:sp>
        <p:nvSpPr>
          <p:cNvPr id="8" name="Rectangle 7"/>
          <p:cNvSpPr/>
          <p:nvPr/>
        </p:nvSpPr>
        <p:spPr>
          <a:xfrm>
            <a:off x="1091488" y="876352"/>
            <a:ext cx="7283003" cy="1574149"/>
          </a:xfrm>
          <a:prstGeom prst="rect">
            <a:avLst/>
          </a:prstGeom>
          <a:solidFill>
            <a:schemeClr val="accent3">
              <a:lumMod val="60000"/>
              <a:lumOff val="40000"/>
            </a:schemeClr>
          </a:solidFill>
        </p:spPr>
        <p:txBody>
          <a:bodyPr wrap="square">
            <a:spAutoFit/>
          </a:bodyPr>
          <a:lstStyle/>
          <a:p>
            <a:pPr indent="228600" algn="just">
              <a:lnSpc>
                <a:spcPct val="107000"/>
              </a:lnSpc>
              <a:spcAft>
                <a:spcPts val="800"/>
              </a:spcAft>
            </a:pPr>
            <a:r>
              <a:rPr lang="en-US" b="1" dirty="0">
                <a:latin typeface="Arial" panose="020B0604020202020204" pitchFamily="34" charset="0"/>
                <a:cs typeface="Arial" panose="020B0604020202020204" pitchFamily="34" charset="0"/>
              </a:rPr>
              <a:t>National Medicinal Plants Board (NMPB), Ministry of AYUSH has initiated an online portal to submit the raw material data used in the manufacturing of ASU drugs by the manufactures. The online portal has been linked with the website of NMPB (www.nmpb.nic.in) under the heading of “TA Schedule”.</a:t>
            </a:r>
            <a:endParaRPr lang="en-IN" b="1" dirty="0" smtClean="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xmlns="" val="107304342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sp>
        <p:nvSpPr>
          <p:cNvPr id="8195" name="Rectangle 2"/>
          <p:cNvSpPr>
            <a:spLocks noGrp="1" noChangeArrowheads="1"/>
          </p:cNvSpPr>
          <p:nvPr>
            <p:ph type="title"/>
          </p:nvPr>
        </p:nvSpPr>
        <p:spPr>
          <a:xfrm>
            <a:off x="0" y="400050"/>
            <a:ext cx="9144000" cy="819150"/>
          </a:xfrm>
        </p:spPr>
        <p:txBody>
          <a:bodyPr/>
          <a:lstStyle/>
          <a:p>
            <a:pPr eaLnBrk="1" hangingPunct="1"/>
            <a:r>
              <a:rPr lang="en-US" sz="3200" b="1" smtClean="0">
                <a:solidFill>
                  <a:srgbClr val="0000FF"/>
                </a:solidFill>
              </a:rPr>
              <a:t>HIMALAYA HOTSPOT OF BIODIVERSITY</a:t>
            </a:r>
          </a:p>
        </p:txBody>
      </p:sp>
      <p:pic>
        <p:nvPicPr>
          <p:cNvPr id="8196" name="Picture 3" descr="03himal_5f02"/>
          <p:cNvPicPr>
            <a:picLocks noChangeAspect="1" noChangeArrowheads="1"/>
          </p:cNvPicPr>
          <p:nvPr/>
        </p:nvPicPr>
        <p:blipFill>
          <a:blip r:embed="rId3" cstate="print"/>
          <a:srcRect/>
          <a:stretch>
            <a:fillRect/>
          </a:stretch>
        </p:blipFill>
        <p:spPr bwMode="auto">
          <a:xfrm>
            <a:off x="0" y="1143000"/>
            <a:ext cx="9144000" cy="5715000"/>
          </a:xfrm>
          <a:prstGeom prst="rect">
            <a:avLst/>
          </a:prstGeom>
          <a:noFill/>
          <a:ln w="9525">
            <a:noFill/>
            <a:miter lim="800000"/>
            <a:headEnd/>
            <a:tailEnd/>
          </a:ln>
        </p:spPr>
      </p:pic>
      <p:sp>
        <p:nvSpPr>
          <p:cNvPr id="8197" name="Text Box 5"/>
          <p:cNvSpPr txBox="1">
            <a:spLocks noChangeArrowheads="1"/>
          </p:cNvSpPr>
          <p:nvPr/>
        </p:nvSpPr>
        <p:spPr bwMode="auto">
          <a:xfrm>
            <a:off x="7772400" y="6491288"/>
            <a:ext cx="609600" cy="366712"/>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000000"/>
                </a:solidFill>
              </a:rPr>
              <a:t>6</a:t>
            </a: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0527" y="0"/>
            <a:ext cx="7245035" cy="930166"/>
          </a:xfrm>
          <a:solidFill>
            <a:schemeClr val="accent3">
              <a:lumMod val="75000"/>
            </a:schemeClr>
          </a:solidFill>
        </p:spPr>
        <p:txBody>
          <a:bodyPr>
            <a:normAutofit fontScale="90000"/>
          </a:bodyPr>
          <a:lstStyle/>
          <a:p>
            <a:r>
              <a:rPr lang="en-IN" b="1" dirty="0" smtClean="0"/>
              <a:t/>
            </a:r>
            <a:br>
              <a:rPr lang="en-IN" b="1" dirty="0" smtClean="0"/>
            </a:br>
            <a:r>
              <a:rPr lang="en-IN" b="1" dirty="0" smtClean="0"/>
              <a:t>Recommendations of </a:t>
            </a:r>
            <a:r>
              <a:rPr lang="en-IN" b="1" dirty="0" err="1" smtClean="0"/>
              <a:t>Niti</a:t>
            </a:r>
            <a:r>
              <a:rPr lang="en-IN" b="1" dirty="0" smtClean="0"/>
              <a:t> </a:t>
            </a:r>
            <a:r>
              <a:rPr lang="en-IN" b="1" dirty="0" err="1" smtClean="0"/>
              <a:t>Aayog</a:t>
            </a:r>
            <a:r>
              <a:rPr lang="en-US" dirty="0" smtClean="0"/>
              <a:t/>
            </a:r>
            <a:br>
              <a:rPr lang="en-US" dirty="0" smtClean="0"/>
            </a:br>
            <a:endParaRPr lang="en-US" dirty="0"/>
          </a:p>
        </p:txBody>
      </p:sp>
      <p:sp>
        <p:nvSpPr>
          <p:cNvPr id="3" name="Content Placeholder 2"/>
          <p:cNvSpPr>
            <a:spLocks noGrp="1"/>
          </p:cNvSpPr>
          <p:nvPr>
            <p:ph idx="1"/>
          </p:nvPr>
        </p:nvSpPr>
        <p:spPr>
          <a:xfrm>
            <a:off x="271956" y="1119352"/>
            <a:ext cx="8596148" cy="5738648"/>
          </a:xfrm>
          <a:solidFill>
            <a:schemeClr val="accent3">
              <a:lumMod val="20000"/>
              <a:lumOff val="80000"/>
            </a:schemeClr>
          </a:solidFill>
        </p:spPr>
        <p:txBody>
          <a:bodyPr>
            <a:normAutofit fontScale="55000" lnSpcReduction="20000"/>
          </a:bodyPr>
          <a:lstStyle/>
          <a:p>
            <a:pPr algn="just"/>
            <a:r>
              <a:rPr lang="en-IN" b="1" dirty="0" smtClean="0">
                <a:solidFill>
                  <a:schemeClr val="tx1"/>
                </a:solidFill>
                <a:latin typeface="Book Antiqua" pitchFamily="18" charset="0"/>
              </a:rPr>
              <a:t>The evaluation report of Medicinal Plant component under NAM was examined by the NITI </a:t>
            </a:r>
            <a:r>
              <a:rPr lang="en-IN" b="1" dirty="0" err="1" smtClean="0">
                <a:solidFill>
                  <a:schemeClr val="tx1"/>
                </a:solidFill>
                <a:latin typeface="Book Antiqua" pitchFamily="18" charset="0"/>
              </a:rPr>
              <a:t>Aayog</a:t>
            </a:r>
            <a:r>
              <a:rPr lang="en-IN" b="1" dirty="0" smtClean="0">
                <a:solidFill>
                  <a:schemeClr val="tx1"/>
                </a:solidFill>
                <a:latin typeface="Book Antiqua" pitchFamily="18" charset="0"/>
              </a:rPr>
              <a:t> and they furnished the following observations as under:</a:t>
            </a:r>
            <a:endParaRPr lang="en-US" b="1" dirty="0" smtClean="0">
              <a:solidFill>
                <a:schemeClr val="tx1"/>
              </a:solidFill>
              <a:latin typeface="Book Antiqua" pitchFamily="18" charset="0"/>
            </a:endParaRPr>
          </a:p>
          <a:p>
            <a:pPr algn="just"/>
            <a:r>
              <a:rPr lang="en-IN" b="1" dirty="0" smtClean="0">
                <a:solidFill>
                  <a:schemeClr val="tx1"/>
                </a:solidFill>
                <a:latin typeface="Book Antiqua" pitchFamily="18" charset="0"/>
              </a:rPr>
              <a:t> The mid-term evaluation report covers the first three years of the NAM and evaluated the NMPB accordingly. However, it does not take into account the almost fourteen years of independent functioning of the NMPB from November 2000 to September 2014 and its outcomes.</a:t>
            </a:r>
            <a:endParaRPr lang="en-US" b="1" dirty="0" smtClean="0">
              <a:solidFill>
                <a:schemeClr val="tx1"/>
              </a:solidFill>
              <a:latin typeface="Book Antiqua" pitchFamily="18" charset="0"/>
            </a:endParaRPr>
          </a:p>
          <a:p>
            <a:pPr lvl="0" algn="just"/>
            <a:r>
              <a:rPr lang="en-IN" b="1" dirty="0" smtClean="0">
                <a:solidFill>
                  <a:schemeClr val="tx1"/>
                </a:solidFill>
                <a:latin typeface="Book Antiqua" pitchFamily="18" charset="0"/>
              </a:rPr>
              <a:t>There is no analysis of the fund allocation, utilization and physical progress of NMPB before it was incorporated under the NAM. Such an analysis could have provided a useful comparison of the NMPB outcomes as part of the NAM and insight into whether the medicinal plants components has functioned better as part of the NAM.</a:t>
            </a:r>
            <a:endParaRPr lang="en-US" b="1" dirty="0" smtClean="0">
              <a:solidFill>
                <a:schemeClr val="tx1"/>
              </a:solidFill>
              <a:latin typeface="Book Antiqua" pitchFamily="18" charset="0"/>
            </a:endParaRPr>
          </a:p>
          <a:p>
            <a:pPr lvl="0" algn="just"/>
            <a:r>
              <a:rPr lang="en-IN" b="1" dirty="0" smtClean="0">
                <a:solidFill>
                  <a:schemeClr val="tx1"/>
                </a:solidFill>
                <a:latin typeface="Book Antiqua" pitchFamily="18" charset="0"/>
              </a:rPr>
              <a:t>The NMPB is continued, the overall fund allocation to the NMPB component need not be increased at the current level of performance.</a:t>
            </a:r>
            <a:endParaRPr lang="en-US" b="1" dirty="0" smtClean="0">
              <a:solidFill>
                <a:schemeClr val="tx1"/>
              </a:solidFill>
              <a:latin typeface="Book Antiqua" pitchFamily="18" charset="0"/>
            </a:endParaRPr>
          </a:p>
          <a:p>
            <a:pPr lvl="0" algn="just"/>
            <a:r>
              <a:rPr lang="en-IN" b="1" dirty="0" smtClean="0">
                <a:solidFill>
                  <a:schemeClr val="tx1"/>
                </a:solidFill>
                <a:latin typeface="Book Antiqua" pitchFamily="18" charset="0"/>
              </a:rPr>
              <a:t>While almost all States have implemented the support to cultivation of medicinal plants component little to no-progress has been made in crucial areas such as medicinal plant processing, post-harvest management etc.</a:t>
            </a:r>
            <a:endParaRPr lang="en-US" b="1" dirty="0" smtClean="0">
              <a:solidFill>
                <a:schemeClr val="tx1"/>
              </a:solidFill>
              <a:latin typeface="Book Antiqua" pitchFamily="18" charset="0"/>
            </a:endParaRPr>
          </a:p>
          <a:p>
            <a:pPr algn="just"/>
            <a:r>
              <a:rPr lang="en-IN" b="1" dirty="0" smtClean="0">
                <a:solidFill>
                  <a:schemeClr val="tx1"/>
                </a:solidFill>
                <a:latin typeface="Book Antiqua" pitchFamily="18" charset="0"/>
              </a:rPr>
              <a:t>As per recent report it is learnt that the Ministry of AYUSH is in the process of harmonizing the standards of herbal plants in collaboration with the United States Pharmacopeia (USP). The ministry has set a goal to increase its market share of AYUSH medicines and services three times in the next five years from the current USC 3 billion to USD 10 billion.</a:t>
            </a:r>
            <a:endParaRPr lang="en-US" b="1" dirty="0">
              <a:solidFill>
                <a:schemeClr val="tx1"/>
              </a:solidFill>
              <a:latin typeface="Book Antiqua" pitchFamily="18" charset="0"/>
            </a:endParaRP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3999" cy="6653048"/>
          </a:xfrm>
          <a:solidFill>
            <a:schemeClr val="accent3">
              <a:lumMod val="20000"/>
              <a:lumOff val="80000"/>
            </a:schemeClr>
          </a:solidFill>
        </p:spPr>
        <p:txBody>
          <a:bodyPr>
            <a:normAutofit fontScale="55000" lnSpcReduction="20000"/>
          </a:bodyPr>
          <a:lstStyle/>
          <a:p>
            <a:pPr lvl="0"/>
            <a:endParaRPr lang="en-IN" dirty="0" smtClean="0">
              <a:solidFill>
                <a:schemeClr val="tx1"/>
              </a:solidFill>
              <a:latin typeface="Book Antiqua" pitchFamily="18" charset="0"/>
            </a:endParaRPr>
          </a:p>
          <a:p>
            <a:pPr lvl="0"/>
            <a:r>
              <a:rPr lang="en-IN" dirty="0" smtClean="0">
                <a:solidFill>
                  <a:schemeClr val="tx1"/>
                </a:solidFill>
                <a:latin typeface="Book Antiqua" pitchFamily="18" charset="0"/>
              </a:rPr>
              <a:t>It </a:t>
            </a:r>
            <a:r>
              <a:rPr lang="en-IN" dirty="0" smtClean="0">
                <a:solidFill>
                  <a:schemeClr val="tx1"/>
                </a:solidFill>
                <a:latin typeface="Book Antiqua" pitchFamily="18" charset="0"/>
              </a:rPr>
              <a:t>is observed that over the recent years, the implementation performance of the schemes has been fraught with the issues related to fund flow under the current institutional </a:t>
            </a:r>
            <a:r>
              <a:rPr lang="en-IN" dirty="0" err="1" smtClean="0">
                <a:solidFill>
                  <a:schemeClr val="tx1"/>
                </a:solidFill>
                <a:latin typeface="Book Antiqua" pitchFamily="18" charset="0"/>
              </a:rPr>
              <a:t>arranagments</a:t>
            </a:r>
            <a:r>
              <a:rPr lang="en-IN" dirty="0" smtClean="0">
                <a:solidFill>
                  <a:schemeClr val="tx1"/>
                </a:solidFill>
                <a:latin typeface="Book Antiqua" pitchFamily="18" charset="0"/>
              </a:rPr>
              <a:t> for the instant component scheme on medicinal plants under the National AYUSH Mission. As medicinal plant cultivation related field activities are to be undertaken as per the seasonal requirements of the plant species, the timely releasing and utilization of the fund is very critical to implementation success.</a:t>
            </a:r>
            <a:endParaRPr lang="en-US" dirty="0" smtClean="0">
              <a:solidFill>
                <a:schemeClr val="tx1"/>
              </a:solidFill>
              <a:latin typeface="Book Antiqua" pitchFamily="18" charset="0"/>
            </a:endParaRPr>
          </a:p>
          <a:p>
            <a:pPr lvl="0"/>
            <a:r>
              <a:rPr lang="en-IN" dirty="0" err="1" smtClean="0">
                <a:solidFill>
                  <a:schemeClr val="tx1"/>
                </a:solidFill>
                <a:latin typeface="Book Antiqua" pitchFamily="18" charset="0"/>
              </a:rPr>
              <a:t>Niti</a:t>
            </a:r>
            <a:r>
              <a:rPr lang="en-IN" dirty="0" smtClean="0">
                <a:solidFill>
                  <a:schemeClr val="tx1"/>
                </a:solidFill>
                <a:latin typeface="Book Antiqua" pitchFamily="18" charset="0"/>
              </a:rPr>
              <a:t> </a:t>
            </a:r>
            <a:r>
              <a:rPr lang="en-IN" dirty="0" err="1" smtClean="0">
                <a:solidFill>
                  <a:schemeClr val="tx1"/>
                </a:solidFill>
                <a:latin typeface="Book Antiqua" pitchFamily="18" charset="0"/>
              </a:rPr>
              <a:t>Aayog</a:t>
            </a:r>
            <a:r>
              <a:rPr lang="en-IN" dirty="0" smtClean="0">
                <a:solidFill>
                  <a:schemeClr val="tx1"/>
                </a:solidFill>
                <a:latin typeface="Book Antiqua" pitchFamily="18" charset="0"/>
              </a:rPr>
              <a:t> has suggested that the current bottle necking can be considerable ameliorated by de-clustered processing of the proposals for medicinal plants cultivation received from the States from the rest component schemes of NAM viz. AYUSH Health Services, AYUSH education and AYUSH Medicines. </a:t>
            </a:r>
            <a:endParaRPr lang="en-US" dirty="0" smtClean="0">
              <a:solidFill>
                <a:schemeClr val="tx1"/>
              </a:solidFill>
              <a:latin typeface="Book Antiqua" pitchFamily="18" charset="0"/>
            </a:endParaRPr>
          </a:p>
          <a:p>
            <a:pPr lvl="0"/>
            <a:r>
              <a:rPr lang="en-IN" b="1" dirty="0" smtClean="0">
                <a:solidFill>
                  <a:schemeClr val="tx1"/>
                </a:solidFill>
                <a:latin typeface="Book Antiqua" pitchFamily="18" charset="0"/>
              </a:rPr>
              <a:t>The proposals for medicinal plant cultivation so received from the States may be processed by the National Medicinal Plants Board in a time bound manner and fund allocation recommended may also be released by NAM, independent of the processing stages of the proposals received under other components of the scheme; so that money could be released to States by the Ministry in time.</a:t>
            </a:r>
            <a:endParaRPr lang="en-US" dirty="0" smtClean="0">
              <a:solidFill>
                <a:schemeClr val="tx1"/>
              </a:solidFill>
              <a:latin typeface="Book Antiqua" pitchFamily="18" charset="0"/>
            </a:endParaRPr>
          </a:p>
          <a:p>
            <a:pPr lvl="0"/>
            <a:r>
              <a:rPr lang="en-IN" dirty="0" smtClean="0">
                <a:solidFill>
                  <a:schemeClr val="tx1"/>
                </a:solidFill>
                <a:latin typeface="Book Antiqua" pitchFamily="18" charset="0"/>
              </a:rPr>
              <a:t>The multiple agencies/</a:t>
            </a:r>
            <a:r>
              <a:rPr lang="en-IN" dirty="0" err="1" smtClean="0">
                <a:solidFill>
                  <a:schemeClr val="tx1"/>
                </a:solidFill>
                <a:latin typeface="Book Antiqua" pitchFamily="18" charset="0"/>
              </a:rPr>
              <a:t>Deptt</a:t>
            </a:r>
            <a:r>
              <a:rPr lang="en-IN" dirty="0" smtClean="0">
                <a:solidFill>
                  <a:schemeClr val="tx1"/>
                </a:solidFill>
                <a:latin typeface="Book Antiqua" pitchFamily="18" charset="0"/>
              </a:rPr>
              <a:t>. are involved in the implementation of scheme at state level, fund flow for the scheme be routed from State treasury directly to the implementation agency after time bound completion of formalities by the State AYUSH Society. </a:t>
            </a:r>
          </a:p>
          <a:p>
            <a:pPr lvl="0"/>
            <a:r>
              <a:rPr lang="en-US" dirty="0" smtClean="0">
                <a:solidFill>
                  <a:schemeClr val="tx1"/>
                </a:solidFill>
                <a:latin typeface="Book Antiqua" pitchFamily="18" charset="0"/>
              </a:rPr>
              <a:t>To address the issues of supply chain, </a:t>
            </a:r>
            <a:r>
              <a:rPr lang="en-US" dirty="0" err="1" smtClean="0">
                <a:solidFill>
                  <a:schemeClr val="tx1"/>
                </a:solidFill>
                <a:latin typeface="Book Antiqua" pitchFamily="18" charset="0"/>
              </a:rPr>
              <a:t>MoAYUSH</a:t>
            </a:r>
            <a:r>
              <a:rPr lang="en-US" dirty="0" smtClean="0">
                <a:solidFill>
                  <a:schemeClr val="tx1"/>
                </a:solidFill>
                <a:latin typeface="Book Antiqua" pitchFamily="18" charset="0"/>
              </a:rPr>
              <a:t> may envisage e-</a:t>
            </a:r>
            <a:r>
              <a:rPr lang="en-US" dirty="0" err="1" smtClean="0">
                <a:solidFill>
                  <a:schemeClr val="tx1"/>
                </a:solidFill>
                <a:latin typeface="Book Antiqua" pitchFamily="18" charset="0"/>
              </a:rPr>
              <a:t>choupal</a:t>
            </a:r>
            <a:r>
              <a:rPr lang="en-US" dirty="0" smtClean="0">
                <a:solidFill>
                  <a:schemeClr val="tx1"/>
                </a:solidFill>
                <a:latin typeface="Book Antiqua" pitchFamily="18" charset="0"/>
              </a:rPr>
              <a:t> like model for aggregation, logistics, counter-party risk etc.</a:t>
            </a:r>
          </a:p>
          <a:p>
            <a:pPr lvl="0"/>
            <a:r>
              <a:rPr lang="en-US" dirty="0" smtClean="0">
                <a:solidFill>
                  <a:schemeClr val="tx1"/>
                </a:solidFill>
                <a:latin typeface="Book Antiqua" pitchFamily="18" charset="0"/>
              </a:rPr>
              <a:t>It is also suggested to create a gene pool of endangered species, strengthen, certification for medicinal plants (MPs), quality planting etc., adequate funding for developing of such facilities may also be provided.</a:t>
            </a:r>
          </a:p>
          <a:p>
            <a:pPr lvl="0"/>
            <a:endParaRPr lang="en-US" dirty="0" smtClean="0">
              <a:solidFill>
                <a:schemeClr val="tx1"/>
              </a:solidFill>
              <a:latin typeface="Book Antiqua" pitchFamily="18" charset="0"/>
            </a:endParaRPr>
          </a:p>
          <a:p>
            <a:endParaRPr lang="en-US" dirty="0">
              <a:solidFill>
                <a:schemeClr val="tx1"/>
              </a:solidFill>
              <a:latin typeface="Book Antiqua" pitchFamily="18" charset="0"/>
            </a:endParaRP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2284" y="0"/>
            <a:ext cx="7591096" cy="520262"/>
          </a:xfrm>
          <a:solidFill>
            <a:schemeClr val="accent3">
              <a:lumMod val="60000"/>
              <a:lumOff val="40000"/>
            </a:schemeClr>
          </a:solidFill>
        </p:spPr>
        <p:txBody>
          <a:bodyPr>
            <a:normAutofit fontScale="90000"/>
          </a:bodyPr>
          <a:lstStyle/>
          <a:p>
            <a:pPr algn="ctr"/>
            <a:r>
              <a:rPr lang="en-US" sz="2700" b="1" dirty="0" smtClean="0"/>
              <a:t/>
            </a:r>
            <a:br>
              <a:rPr lang="en-US" sz="2700" b="1" dirty="0" smtClean="0"/>
            </a:br>
            <a:r>
              <a:rPr lang="en-US" sz="2700" b="1" dirty="0"/>
              <a:t/>
            </a:r>
            <a:br>
              <a:rPr lang="en-US" sz="2700" b="1" dirty="0"/>
            </a:br>
            <a:r>
              <a:rPr lang="en-US" sz="2700" b="1" dirty="0" smtClean="0"/>
              <a:t>Recommendations of Mid-term Evaluation Report  </a:t>
            </a:r>
            <a:r>
              <a:rPr lang="en-US" dirty="0" smtClean="0"/>
              <a:t/>
            </a:r>
            <a:br>
              <a:rPr lang="en-US" dirty="0" smtClean="0"/>
            </a:br>
            <a:endParaRPr lang="en-US" dirty="0"/>
          </a:p>
        </p:txBody>
      </p:sp>
      <p:sp>
        <p:nvSpPr>
          <p:cNvPr id="3" name="Content Placeholder 2"/>
          <p:cNvSpPr>
            <a:spLocks noGrp="1"/>
          </p:cNvSpPr>
          <p:nvPr>
            <p:ph idx="1"/>
          </p:nvPr>
        </p:nvSpPr>
        <p:spPr>
          <a:xfrm>
            <a:off x="2" y="646390"/>
            <a:ext cx="8986345" cy="6211613"/>
          </a:xfrm>
          <a:solidFill>
            <a:schemeClr val="accent3">
              <a:lumMod val="20000"/>
              <a:lumOff val="80000"/>
            </a:schemeClr>
          </a:solidFill>
        </p:spPr>
        <p:txBody>
          <a:bodyPr>
            <a:normAutofit fontScale="77500" lnSpcReduction="20000"/>
          </a:bodyPr>
          <a:lstStyle/>
          <a:p>
            <a:pPr algn="just"/>
            <a:r>
              <a:rPr lang="en-US" sz="2100" dirty="0" smtClean="0">
                <a:solidFill>
                  <a:schemeClr val="tx1"/>
                </a:solidFill>
                <a:latin typeface="Book Antiqua" pitchFamily="18" charset="0"/>
              </a:rPr>
              <a:t>The Medicinal Plant of NAM component should be continued based on this mid-term evaluation study’s assessment, as Medicinal Plants form the major resource base of our indigenous health care traditions. Increasing concerns of unsustainable collection from the wild, disappearance of certain species on the one hand and concerns of quality and standardization on the other make it imperative to promote cultivation of species critical to AYUSH systems of medicine.</a:t>
            </a:r>
          </a:p>
          <a:p>
            <a:pPr algn="just"/>
            <a:r>
              <a:rPr lang="en-US" sz="2100" dirty="0" smtClean="0">
                <a:solidFill>
                  <a:schemeClr val="tx1"/>
                </a:solidFill>
                <a:latin typeface="Book Antiqua" pitchFamily="18" charset="0"/>
              </a:rPr>
              <a:t> This component of NAM offers unique benefits that </a:t>
            </a:r>
            <a:r>
              <a:rPr lang="en-US" sz="2100" b="1" dirty="0" smtClean="0">
                <a:solidFill>
                  <a:schemeClr val="tx1"/>
                </a:solidFill>
                <a:latin typeface="Book Antiqua" pitchFamily="18" charset="0"/>
              </a:rPr>
              <a:t>do</a:t>
            </a:r>
            <a:r>
              <a:rPr lang="en-US" sz="2100" dirty="0" smtClean="0">
                <a:solidFill>
                  <a:schemeClr val="tx1"/>
                </a:solidFill>
                <a:latin typeface="Book Antiqua" pitchFamily="18" charset="0"/>
              </a:rPr>
              <a:t> </a:t>
            </a:r>
            <a:r>
              <a:rPr lang="en-US" sz="2100" b="1" dirty="0" smtClean="0">
                <a:solidFill>
                  <a:schemeClr val="tx1"/>
                </a:solidFill>
                <a:latin typeface="Book Antiqua" pitchFamily="18" charset="0"/>
              </a:rPr>
              <a:t>not overlap with any other scheme</a:t>
            </a:r>
            <a:r>
              <a:rPr lang="en-US" sz="2100" dirty="0" smtClean="0">
                <a:solidFill>
                  <a:schemeClr val="tx1"/>
                </a:solidFill>
                <a:latin typeface="Book Antiqua" pitchFamily="18" charset="0"/>
              </a:rPr>
              <a:t>. </a:t>
            </a:r>
          </a:p>
          <a:p>
            <a:pPr lvl="0" algn="just"/>
            <a:r>
              <a:rPr lang="en-US" sz="2100" dirty="0" smtClean="0">
                <a:solidFill>
                  <a:schemeClr val="tx1"/>
                </a:solidFill>
                <a:latin typeface="Book Antiqua" pitchFamily="18" charset="0"/>
              </a:rPr>
              <a:t>The Report has </a:t>
            </a:r>
            <a:r>
              <a:rPr lang="en-US" sz="2100" b="1" dirty="0" smtClean="0">
                <a:solidFill>
                  <a:schemeClr val="tx1"/>
                </a:solidFill>
                <a:latin typeface="Book Antiqua" pitchFamily="18" charset="0"/>
              </a:rPr>
              <a:t>categorized 9 States to have performed well</a:t>
            </a:r>
            <a:r>
              <a:rPr lang="en-US" sz="2100" dirty="0" smtClean="0">
                <a:solidFill>
                  <a:schemeClr val="tx1"/>
                </a:solidFill>
                <a:latin typeface="Book Antiqua" pitchFamily="18" charset="0"/>
              </a:rPr>
              <a:t> and have been able to create an impact in terms of various parameters. </a:t>
            </a:r>
          </a:p>
          <a:p>
            <a:pPr lvl="0" algn="just"/>
            <a:r>
              <a:rPr lang="en-US" sz="2100" dirty="0" smtClean="0">
                <a:solidFill>
                  <a:schemeClr val="tx1"/>
                </a:solidFill>
                <a:latin typeface="Book Antiqua" pitchFamily="18" charset="0"/>
              </a:rPr>
              <a:t>In addition to the nine states, </a:t>
            </a:r>
            <a:r>
              <a:rPr lang="en-US" sz="2100" b="1" dirty="0" smtClean="0">
                <a:solidFill>
                  <a:schemeClr val="tx1"/>
                </a:solidFill>
                <a:latin typeface="Book Antiqua" pitchFamily="18" charset="0"/>
              </a:rPr>
              <a:t>there are 12 states</a:t>
            </a:r>
            <a:r>
              <a:rPr lang="en-US" sz="2100" dirty="0" smtClean="0">
                <a:solidFill>
                  <a:schemeClr val="tx1"/>
                </a:solidFill>
                <a:latin typeface="Book Antiqua" pitchFamily="18" charset="0"/>
              </a:rPr>
              <a:t> where the </a:t>
            </a:r>
            <a:r>
              <a:rPr lang="en-US" sz="2100" dirty="0" err="1" smtClean="0">
                <a:solidFill>
                  <a:schemeClr val="tx1"/>
                </a:solidFill>
                <a:latin typeface="Book Antiqua" pitchFamily="18" charset="0"/>
              </a:rPr>
              <a:t>programme</a:t>
            </a:r>
            <a:r>
              <a:rPr lang="en-US" sz="2100" dirty="0" smtClean="0">
                <a:solidFill>
                  <a:schemeClr val="tx1"/>
                </a:solidFill>
                <a:latin typeface="Book Antiqua" pitchFamily="18" charset="0"/>
              </a:rPr>
              <a:t> was to have commenced in the previous year, but due to delay in receipt of funds to very much later part of 2016-17 or even into 2017-18, such states have been unable to take up any significant activity of the </a:t>
            </a:r>
            <a:r>
              <a:rPr lang="en-US" sz="2100" dirty="0" err="1" smtClean="0">
                <a:solidFill>
                  <a:schemeClr val="tx1"/>
                </a:solidFill>
                <a:latin typeface="Book Antiqua" pitchFamily="18" charset="0"/>
              </a:rPr>
              <a:t>programme</a:t>
            </a:r>
            <a:r>
              <a:rPr lang="en-US" sz="2100" dirty="0" smtClean="0">
                <a:solidFill>
                  <a:schemeClr val="tx1"/>
                </a:solidFill>
                <a:latin typeface="Book Antiqua" pitchFamily="18" charset="0"/>
              </a:rPr>
              <a:t>.</a:t>
            </a:r>
          </a:p>
          <a:p>
            <a:pPr lvl="0" algn="just"/>
            <a:r>
              <a:rPr lang="en-US" sz="2100" dirty="0" smtClean="0">
                <a:solidFill>
                  <a:schemeClr val="tx1"/>
                </a:solidFill>
                <a:latin typeface="Book Antiqua" pitchFamily="18" charset="0"/>
              </a:rPr>
              <a:t>The cultivators who were interviewed during the fieldwork expressed in large proportion (80 % of the cultivators) the continuing need for the scheme but also desired that the subsidy disbursal should be faster and marketing support be provided. </a:t>
            </a:r>
          </a:p>
          <a:p>
            <a:pPr lvl="0" algn="just"/>
            <a:r>
              <a:rPr lang="en-US" sz="2100" dirty="0" smtClean="0">
                <a:solidFill>
                  <a:schemeClr val="tx1"/>
                </a:solidFill>
                <a:latin typeface="Book Antiqua" pitchFamily="18" charset="0"/>
              </a:rPr>
              <a:t>The success stories of commercial success of </a:t>
            </a:r>
            <a:r>
              <a:rPr lang="en-US" sz="2100" dirty="0" err="1" smtClean="0">
                <a:solidFill>
                  <a:schemeClr val="tx1"/>
                </a:solidFill>
                <a:latin typeface="Book Antiqua" pitchFamily="18" charset="0"/>
              </a:rPr>
              <a:t>Ashwagandha</a:t>
            </a:r>
            <a:r>
              <a:rPr lang="en-US" sz="2100" dirty="0" smtClean="0">
                <a:solidFill>
                  <a:schemeClr val="tx1"/>
                </a:solidFill>
                <a:latin typeface="Book Antiqua" pitchFamily="18" charset="0"/>
              </a:rPr>
              <a:t> and </a:t>
            </a:r>
            <a:r>
              <a:rPr lang="en-US" sz="2100" dirty="0" err="1" smtClean="0">
                <a:solidFill>
                  <a:schemeClr val="tx1"/>
                </a:solidFill>
                <a:latin typeface="Book Antiqua" pitchFamily="18" charset="0"/>
              </a:rPr>
              <a:t>Pippalaoumodi</a:t>
            </a:r>
            <a:r>
              <a:rPr lang="en-US" sz="2100" dirty="0" smtClean="0">
                <a:solidFill>
                  <a:schemeClr val="tx1"/>
                </a:solidFill>
                <a:latin typeface="Book Antiqua" pitchFamily="18" charset="0"/>
              </a:rPr>
              <a:t> cultivation in Andhra Pradesh, </a:t>
            </a:r>
            <a:r>
              <a:rPr lang="en-US" sz="2100" dirty="0" err="1" smtClean="0">
                <a:solidFill>
                  <a:schemeClr val="tx1"/>
                </a:solidFill>
                <a:latin typeface="Book Antiqua" pitchFamily="18" charset="0"/>
              </a:rPr>
              <a:t>Shankhapushpi</a:t>
            </a:r>
            <a:r>
              <a:rPr lang="en-US" sz="2100" dirty="0" smtClean="0">
                <a:solidFill>
                  <a:schemeClr val="tx1"/>
                </a:solidFill>
                <a:latin typeface="Book Antiqua" pitchFamily="18" charset="0"/>
              </a:rPr>
              <a:t> cultivation in Rajasthan, </a:t>
            </a:r>
            <a:r>
              <a:rPr lang="en-US" sz="2100" dirty="0" err="1" smtClean="0">
                <a:solidFill>
                  <a:schemeClr val="tx1"/>
                </a:solidFill>
                <a:latin typeface="Book Antiqua" pitchFamily="18" charset="0"/>
              </a:rPr>
              <a:t>Senna</a:t>
            </a:r>
            <a:r>
              <a:rPr lang="en-US" sz="2100" dirty="0" smtClean="0">
                <a:solidFill>
                  <a:schemeClr val="tx1"/>
                </a:solidFill>
                <a:latin typeface="Book Antiqua" pitchFamily="18" charset="0"/>
              </a:rPr>
              <a:t> cultivation in </a:t>
            </a:r>
            <a:r>
              <a:rPr lang="en-US" sz="2100" dirty="0" err="1" smtClean="0">
                <a:solidFill>
                  <a:schemeClr val="tx1"/>
                </a:solidFill>
                <a:latin typeface="Book Antiqua" pitchFamily="18" charset="0"/>
              </a:rPr>
              <a:t>Tamilnadu</a:t>
            </a:r>
            <a:r>
              <a:rPr lang="en-US" sz="2100" dirty="0" smtClean="0">
                <a:solidFill>
                  <a:schemeClr val="tx1"/>
                </a:solidFill>
                <a:latin typeface="Book Antiqua" pitchFamily="18" charset="0"/>
              </a:rPr>
              <a:t>, </a:t>
            </a:r>
            <a:r>
              <a:rPr lang="en-US" sz="2100" dirty="0" err="1" smtClean="0">
                <a:solidFill>
                  <a:schemeClr val="tx1"/>
                </a:solidFill>
                <a:latin typeface="Book Antiqua" pitchFamily="18" charset="0"/>
              </a:rPr>
              <a:t>Tej-Patta</a:t>
            </a:r>
            <a:r>
              <a:rPr lang="en-US" sz="2100" dirty="0" smtClean="0">
                <a:solidFill>
                  <a:schemeClr val="tx1"/>
                </a:solidFill>
                <a:latin typeface="Book Antiqua" pitchFamily="18" charset="0"/>
              </a:rPr>
              <a:t> cultivation in </a:t>
            </a:r>
            <a:r>
              <a:rPr lang="en-US" sz="2100" dirty="0" err="1" smtClean="0">
                <a:solidFill>
                  <a:schemeClr val="tx1"/>
                </a:solidFill>
                <a:latin typeface="Book Antiqua" pitchFamily="18" charset="0"/>
              </a:rPr>
              <a:t>Uttarakhand</a:t>
            </a:r>
            <a:r>
              <a:rPr lang="en-US" sz="2100" dirty="0" smtClean="0">
                <a:solidFill>
                  <a:schemeClr val="tx1"/>
                </a:solidFill>
                <a:latin typeface="Book Antiqua" pitchFamily="18" charset="0"/>
              </a:rPr>
              <a:t> and Aloe </a:t>
            </a:r>
            <a:r>
              <a:rPr lang="en-US" sz="2100" dirty="0" err="1" smtClean="0">
                <a:solidFill>
                  <a:schemeClr val="tx1"/>
                </a:solidFill>
                <a:latin typeface="Book Antiqua" pitchFamily="18" charset="0"/>
              </a:rPr>
              <a:t>vera</a:t>
            </a:r>
            <a:r>
              <a:rPr lang="en-US" sz="2100" dirty="0" smtClean="0">
                <a:solidFill>
                  <a:schemeClr val="tx1"/>
                </a:solidFill>
                <a:latin typeface="Book Antiqua" pitchFamily="18" charset="0"/>
              </a:rPr>
              <a:t> cultivation in a few states. </a:t>
            </a:r>
          </a:p>
          <a:p>
            <a:pPr lvl="0" algn="just"/>
            <a:r>
              <a:rPr lang="en-US" sz="2100" dirty="0" smtClean="0">
                <a:solidFill>
                  <a:schemeClr val="tx1"/>
                </a:solidFill>
                <a:latin typeface="Book Antiqua" pitchFamily="18" charset="0"/>
              </a:rPr>
              <a:t>In these Nine States, which are doing well, there have been several pioneering innovations such as complete GPS mapping, market intelligence gathering and effective buyer-seller meets in </a:t>
            </a:r>
            <a:r>
              <a:rPr lang="en-US" sz="2100" dirty="0" err="1" smtClean="0">
                <a:solidFill>
                  <a:schemeClr val="tx1"/>
                </a:solidFill>
                <a:latin typeface="Book Antiqua" pitchFamily="18" charset="0"/>
              </a:rPr>
              <a:t>Telangana</a:t>
            </a:r>
            <a:r>
              <a:rPr lang="en-US" sz="2100" dirty="0" smtClean="0">
                <a:solidFill>
                  <a:schemeClr val="tx1"/>
                </a:solidFill>
                <a:latin typeface="Book Antiqua" pitchFamily="18" charset="0"/>
              </a:rPr>
              <a:t>, establishment of herbal collection centre in Rajasthan, Community outreach </a:t>
            </a:r>
            <a:r>
              <a:rPr lang="en-US" sz="2100" dirty="0" err="1" smtClean="0">
                <a:solidFill>
                  <a:schemeClr val="tx1"/>
                </a:solidFill>
                <a:latin typeface="Book Antiqua" pitchFamily="18" charset="0"/>
              </a:rPr>
              <a:t>programmes</a:t>
            </a:r>
            <a:r>
              <a:rPr lang="en-US" sz="2100" dirty="0" smtClean="0">
                <a:solidFill>
                  <a:schemeClr val="tx1"/>
                </a:solidFill>
                <a:latin typeface="Book Antiqua" pitchFamily="18" charset="0"/>
              </a:rPr>
              <a:t> in Kerala etc. These need to be followed up, </a:t>
            </a:r>
            <a:r>
              <a:rPr lang="en-US" sz="2100" dirty="0" err="1" smtClean="0">
                <a:solidFill>
                  <a:schemeClr val="tx1"/>
                </a:solidFill>
                <a:latin typeface="Book Antiqua" pitchFamily="18" charset="0"/>
              </a:rPr>
              <a:t>learnings</a:t>
            </a:r>
            <a:r>
              <a:rPr lang="en-US" sz="2100" dirty="0" smtClean="0">
                <a:solidFill>
                  <a:schemeClr val="tx1"/>
                </a:solidFill>
                <a:latin typeface="Book Antiqua" pitchFamily="18" charset="0"/>
              </a:rPr>
              <a:t> drawn out and replicated in other states. </a:t>
            </a:r>
          </a:p>
          <a:p>
            <a:pPr lvl="0" algn="just"/>
            <a:r>
              <a:rPr lang="en-US" sz="2100" dirty="0" smtClean="0">
                <a:solidFill>
                  <a:schemeClr val="tx1"/>
                </a:solidFill>
                <a:latin typeface="Book Antiqua" pitchFamily="18" charset="0"/>
              </a:rPr>
              <a:t>The Ministry of Agriculture, Department of Agriculture &amp; Cooperation under the National Horticulture Mission (NHM) and the Scheme of National Horticulture Board (NHB) promote and support cultivation of horticulture crops some of which include aromatic and to small extent medicinal plants like </a:t>
            </a:r>
            <a:r>
              <a:rPr lang="en-US" sz="2100" dirty="0" err="1" smtClean="0">
                <a:solidFill>
                  <a:schemeClr val="tx1"/>
                </a:solidFill>
                <a:latin typeface="Book Antiqua" pitchFamily="18" charset="0"/>
              </a:rPr>
              <a:t>Aonla</a:t>
            </a:r>
            <a:r>
              <a:rPr lang="en-US" sz="2100" dirty="0" smtClean="0">
                <a:solidFill>
                  <a:schemeClr val="tx1"/>
                </a:solidFill>
                <a:latin typeface="Book Antiqua" pitchFamily="18" charset="0"/>
              </a:rPr>
              <a:t>, </a:t>
            </a:r>
            <a:r>
              <a:rPr lang="en-US" sz="2100" dirty="0" err="1" smtClean="0">
                <a:solidFill>
                  <a:schemeClr val="tx1"/>
                </a:solidFill>
                <a:latin typeface="Book Antiqua" pitchFamily="18" charset="0"/>
              </a:rPr>
              <a:t>Tulsi</a:t>
            </a:r>
            <a:r>
              <a:rPr lang="en-US" sz="2100" dirty="0" smtClean="0">
                <a:solidFill>
                  <a:schemeClr val="tx1"/>
                </a:solidFill>
                <a:latin typeface="Book Antiqua" pitchFamily="18" charset="0"/>
              </a:rPr>
              <a:t>, </a:t>
            </a:r>
            <a:r>
              <a:rPr lang="en-US" sz="2100" dirty="0" err="1" smtClean="0">
                <a:solidFill>
                  <a:schemeClr val="tx1"/>
                </a:solidFill>
                <a:latin typeface="Book Antiqua" pitchFamily="18" charset="0"/>
              </a:rPr>
              <a:t>Cinnamom</a:t>
            </a:r>
            <a:r>
              <a:rPr lang="en-US" sz="2100" dirty="0" smtClean="0">
                <a:solidFill>
                  <a:schemeClr val="tx1"/>
                </a:solidFill>
                <a:latin typeface="Book Antiqua" pitchFamily="18" charset="0"/>
              </a:rPr>
              <a:t>, Spices etc. </a:t>
            </a:r>
          </a:p>
          <a:p>
            <a:pPr algn="just"/>
            <a:endParaRPr lang="en-US" dirty="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3611" y="0"/>
            <a:ext cx="7516730" cy="577516"/>
          </a:xfrm>
          <a:solidFill>
            <a:schemeClr val="accent2">
              <a:lumMod val="20000"/>
              <a:lumOff val="80000"/>
            </a:schemeClr>
          </a:solidFill>
        </p:spPr>
        <p:txBody>
          <a:bodyPr>
            <a:normAutofit/>
          </a:bodyPr>
          <a:lstStyle/>
          <a:p>
            <a:pPr algn="ctr"/>
            <a:r>
              <a:rPr lang="en-US" sz="2800" b="1" dirty="0" smtClean="0">
                <a:latin typeface="Arial" panose="020B0604020202020204" pitchFamily="34" charset="0"/>
                <a:cs typeface="Arial" panose="020B0604020202020204" pitchFamily="34" charset="0"/>
              </a:rPr>
              <a:t>Implementation of the Scheme</a:t>
            </a:r>
            <a:endParaRPr lang="en-IN"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42900" y="1166650"/>
            <a:ext cx="8172450" cy="4745421"/>
          </a:xfrm>
          <a:solidFill>
            <a:schemeClr val="accent3">
              <a:lumMod val="40000"/>
              <a:lumOff val="60000"/>
            </a:schemeClr>
          </a:solidFill>
        </p:spPr>
        <p:txBody>
          <a:bodyPr>
            <a:noAutofit/>
          </a:bodyPr>
          <a:lstStyle/>
          <a:p>
            <a:r>
              <a:rPr lang="en-US" sz="1800" dirty="0" smtClean="0">
                <a:latin typeface="Arial" panose="020B0604020202020204" pitchFamily="34" charset="0"/>
                <a:cs typeface="Arial" panose="020B0604020202020204" pitchFamily="34" charset="0"/>
              </a:rPr>
              <a:t> Supported 905 species for cultivation out of 140</a:t>
            </a:r>
          </a:p>
          <a:p>
            <a:r>
              <a:rPr lang="en-US" sz="1800" dirty="0" smtClean="0">
                <a:latin typeface="Arial" panose="020B0604020202020204" pitchFamily="34" charset="0"/>
                <a:cs typeface="Arial" panose="020B0604020202020204" pitchFamily="34" charset="0"/>
              </a:rPr>
              <a:t>Supported establishment of Nursery in 4 hectare and 1 hectare for one year only there is no permanent structure. </a:t>
            </a:r>
          </a:p>
          <a:p>
            <a:r>
              <a:rPr lang="en-US" sz="1800" dirty="0" smtClean="0">
                <a:latin typeface="Arial" panose="020B0604020202020204" pitchFamily="34" charset="0"/>
                <a:cs typeface="Arial" panose="020B0604020202020204" pitchFamily="34" charset="0"/>
              </a:rPr>
              <a:t>Supported Post-Harvest Management</a:t>
            </a:r>
          </a:p>
          <a:p>
            <a:r>
              <a:rPr lang="en-US" sz="1800" dirty="0" smtClean="0">
                <a:latin typeface="Arial" panose="020B0604020202020204" pitchFamily="34" charset="0"/>
                <a:cs typeface="Arial" panose="020B0604020202020204" pitchFamily="34" charset="0"/>
              </a:rPr>
              <a:t>Supported Processing unit, Market infrastructure, Demonstration plots</a:t>
            </a:r>
          </a:p>
          <a:p>
            <a:r>
              <a:rPr lang="en-US" sz="1800" dirty="0" smtClean="0">
                <a:latin typeface="Arial" panose="020B0604020202020204" pitchFamily="34" charset="0"/>
                <a:cs typeface="Arial" panose="020B0604020202020204" pitchFamily="34" charset="0"/>
              </a:rPr>
              <a:t>Assistance for Organic certification, Seed </a:t>
            </a:r>
            <a:r>
              <a:rPr lang="en-US" sz="1800" dirty="0" err="1" smtClean="0">
                <a:latin typeface="Arial" panose="020B0604020202020204" pitchFamily="34" charset="0"/>
                <a:cs typeface="Arial" panose="020B0604020202020204" pitchFamily="34" charset="0"/>
              </a:rPr>
              <a:t>germplasm</a:t>
            </a:r>
            <a:r>
              <a:rPr lang="en-US" sz="1800" dirty="0" smtClean="0">
                <a:latin typeface="Arial" panose="020B0604020202020204" pitchFamily="34" charset="0"/>
                <a:cs typeface="Arial" panose="020B0604020202020204" pitchFamily="34" charset="0"/>
              </a:rPr>
              <a:t> Centers, DCC/RCC</a:t>
            </a:r>
          </a:p>
          <a:p>
            <a:r>
              <a:rPr lang="en-US" sz="1800" dirty="0" smtClean="0">
                <a:latin typeface="Arial" panose="020B0604020202020204" pitchFamily="34" charset="0"/>
                <a:cs typeface="Arial" panose="020B0604020202020204" pitchFamily="34" charset="0"/>
              </a:rPr>
              <a:t>Flexi Component:</a:t>
            </a:r>
          </a:p>
          <a:p>
            <a:pPr marL="541338">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Research &amp; Development in Medicinal Plants</a:t>
            </a:r>
          </a:p>
          <a:p>
            <a:pPr marL="541338">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Voluntary Certification Scheme</a:t>
            </a:r>
          </a:p>
          <a:p>
            <a:pPr marL="541338">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IEC Activities</a:t>
            </a:r>
          </a:p>
          <a:p>
            <a:pPr marL="541338">
              <a:buFont typeface="Wingdings" panose="05000000000000000000" pitchFamily="2" charset="2"/>
              <a:buChar char="Ø"/>
            </a:pPr>
            <a:r>
              <a:rPr lang="en-US" sz="1800" dirty="0">
                <a:latin typeface="Arial" panose="020B0604020202020204" pitchFamily="34" charset="0"/>
                <a:cs typeface="Arial" panose="020B0604020202020204" pitchFamily="34" charset="0"/>
              </a:rPr>
              <a:t>Market –Promotion, </a:t>
            </a:r>
            <a:r>
              <a:rPr lang="en-US" sz="1800" dirty="0" smtClean="0">
                <a:latin typeface="Arial" panose="020B0604020202020204" pitchFamily="34" charset="0"/>
                <a:cs typeface="Arial" panose="020B0604020202020204" pitchFamily="34" charset="0"/>
              </a:rPr>
              <a:t>Intelligence and Buy back interventions </a:t>
            </a:r>
            <a:r>
              <a:rPr lang="en-US" sz="1800" dirty="0">
                <a:latin typeface="Arial" panose="020B0604020202020204" pitchFamily="34" charset="0"/>
                <a:cs typeface="Arial" panose="020B0604020202020204" pitchFamily="34" charset="0"/>
              </a:rPr>
              <a:t>etc</a:t>
            </a:r>
            <a:r>
              <a:rPr lang="en-US" sz="1800" dirty="0" smtClean="0">
                <a:latin typeface="Arial" panose="020B0604020202020204" pitchFamily="34" charset="0"/>
                <a:cs typeface="Arial" panose="020B0604020202020204" pitchFamily="34" charset="0"/>
              </a:rPr>
              <a:t>.</a:t>
            </a:r>
          </a:p>
          <a:p>
            <a:pPr marL="541338">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Reimbursement of Testing Charges</a:t>
            </a:r>
          </a:p>
          <a:p>
            <a:pPr marL="541338">
              <a:buFont typeface="Wingdings" panose="05000000000000000000" pitchFamily="2" charset="2"/>
              <a:buChar char="Ø"/>
            </a:pPr>
            <a:r>
              <a:rPr lang="en-US" sz="1800" dirty="0" smtClean="0">
                <a:latin typeface="Arial" panose="020B0604020202020204" pitchFamily="34" charset="0"/>
                <a:cs typeface="Arial" panose="020B0604020202020204" pitchFamily="34" charset="0"/>
              </a:rPr>
              <a:t>Crop Insurance</a:t>
            </a:r>
            <a:endParaRPr lang="en-US" sz="1800" dirty="0">
              <a:latin typeface="Arial" panose="020B0604020202020204" pitchFamily="34" charset="0"/>
              <a:cs typeface="Arial" panose="020B0604020202020204" pitchFamily="34" charset="0"/>
            </a:endParaRPr>
          </a:p>
          <a:p>
            <a:r>
              <a:rPr lang="en-US" sz="2400" b="1" dirty="0" smtClean="0">
                <a:latin typeface="Arial" panose="020B0604020202020204" pitchFamily="34" charset="0"/>
                <a:cs typeface="Arial" panose="020B0604020202020204" pitchFamily="34" charset="0"/>
              </a:rPr>
              <a:t>Bottleneck – Delay in release of funds to implementing agencies</a:t>
            </a:r>
          </a:p>
          <a:p>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50414074"/>
      </p:ext>
    </p:extLst>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3" y="184653"/>
            <a:ext cx="7582903" cy="840107"/>
          </a:xfrm>
          <a:solidFill>
            <a:schemeClr val="accent3">
              <a:lumMod val="40000"/>
              <a:lumOff val="60000"/>
            </a:schemeClr>
          </a:solidFill>
        </p:spPr>
        <p:txBody>
          <a:bodyPr>
            <a:noAutofit/>
          </a:bodyPr>
          <a:lstStyle/>
          <a:p>
            <a:pPr algn="ctr"/>
            <a:r>
              <a:rPr lang="en-US" sz="2800" b="1" dirty="0" smtClean="0">
                <a:latin typeface="Arial" panose="020B0604020202020204" pitchFamily="34" charset="0"/>
                <a:cs typeface="Arial" panose="020B0604020202020204" pitchFamily="34" charset="0"/>
              </a:rPr>
              <a:t>Cultivation, Post-Harvest Management, Quality and certification</a:t>
            </a:r>
            <a:endParaRPr lang="en-US" sz="28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92217" y="1198179"/>
            <a:ext cx="7378262" cy="4840014"/>
          </a:xfrm>
          <a:solidFill>
            <a:schemeClr val="accent3">
              <a:lumMod val="20000"/>
              <a:lumOff val="80000"/>
            </a:schemeClr>
          </a:solidFill>
        </p:spPr>
        <p:txBody>
          <a:bodyPr>
            <a:normAutofit fontScale="92500" lnSpcReduction="20000"/>
          </a:bodyPr>
          <a:lstStyle/>
          <a:p>
            <a:endParaRPr lang="en-US" sz="1800" dirty="0" smtClean="0">
              <a:latin typeface="Arial" panose="020B0604020202020204" pitchFamily="34" charset="0"/>
              <a:cs typeface="Arial" panose="020B0604020202020204" pitchFamily="34" charset="0"/>
            </a:endParaRP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Availability of planting material </a:t>
            </a:r>
          </a:p>
          <a:p>
            <a:pPr marL="901700" indent="-457200">
              <a:buFont typeface="Wingdings" panose="05000000000000000000" pitchFamily="2" charset="2"/>
              <a:buChar char="v"/>
            </a:pPr>
            <a:r>
              <a:rPr lang="en-US" altLang="en-US" sz="1800" dirty="0">
                <a:latin typeface="Arial" panose="020B0604020202020204" pitchFamily="34" charset="0"/>
                <a:cs typeface="Arial" panose="020B0604020202020204" pitchFamily="34" charset="0"/>
              </a:rPr>
              <a:t>E</a:t>
            </a:r>
            <a:r>
              <a:rPr lang="en-US" altLang="en-US" sz="1800" dirty="0" smtClean="0">
                <a:latin typeface="Arial" panose="020B0604020202020204" pitchFamily="34" charset="0"/>
                <a:cs typeface="Arial" panose="020B0604020202020204" pitchFamily="34" charset="0"/>
              </a:rPr>
              <a:t>ncourage the farmers to adopt Medicinal Plants as a main crop/ Intercropping/ alternative crop</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Identification of highly demanded Medicinal Plants for the farmers</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Contract/ cooperative/ clusters farming and Sustainable Harvesting</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Medicinal Plants an Agricultural crop</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Adopting Good Agriculture Practices/ organic farming</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Establishment of Processing Unit for Value Addition along with safe herbal chain</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Development of new varieties, R&amp;D and QPM</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Crop insurance</a:t>
            </a:r>
          </a:p>
          <a:p>
            <a:pPr marL="901700" indent="-457200">
              <a:buFont typeface="Wingdings" panose="05000000000000000000" pitchFamily="2" charset="2"/>
              <a:buChar char="v"/>
            </a:pPr>
            <a:r>
              <a:rPr lang="en-IN" altLang="en-US" sz="1800" dirty="0">
                <a:latin typeface="Arial" panose="020B0604020202020204" pitchFamily="34" charset="0"/>
                <a:cs typeface="Arial" panose="020B0604020202020204" pitchFamily="34" charset="0"/>
              </a:rPr>
              <a:t>Creation of a Certification System to ensure compliance with the International </a:t>
            </a:r>
            <a:r>
              <a:rPr lang="en-IN" altLang="en-US" sz="1800" dirty="0" smtClean="0">
                <a:latin typeface="Arial" panose="020B0604020202020204" pitchFamily="34" charset="0"/>
                <a:cs typeface="Arial" panose="020B0604020202020204" pitchFamily="34" charset="0"/>
              </a:rPr>
              <a:t>Quality Standards </a:t>
            </a:r>
            <a:r>
              <a:rPr lang="en-US" altLang="en-US" sz="1800" dirty="0" smtClean="0">
                <a:latin typeface="Arial" panose="020B0604020202020204" pitchFamily="34" charset="0"/>
                <a:cs typeface="Arial" panose="020B0604020202020204" pitchFamily="34" charset="0"/>
              </a:rPr>
              <a:t> </a:t>
            </a:r>
            <a:endParaRPr lang="en-US" altLang="en-US" sz="1800" dirty="0">
              <a:latin typeface="Arial" panose="020B0604020202020204" pitchFamily="34" charset="0"/>
              <a:cs typeface="Arial" panose="020B0604020202020204" pitchFamily="34" charset="0"/>
            </a:endParaRP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To establish laboratories for certification and quality</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Encouraging Farmer Producer Organizations</a:t>
            </a:r>
          </a:p>
          <a:p>
            <a:pPr marL="901700" indent="-457200">
              <a:buFont typeface="Wingdings" panose="05000000000000000000" pitchFamily="2" charset="2"/>
              <a:buChar char="v"/>
            </a:pPr>
            <a:r>
              <a:rPr lang="en-US" sz="1800" dirty="0" smtClean="0">
                <a:latin typeface="Arial" panose="020B0604020202020204" pitchFamily="34" charset="0"/>
                <a:cs typeface="Arial" panose="020B0604020202020204" pitchFamily="34" charset="0"/>
              </a:rPr>
              <a:t>Medicinal </a:t>
            </a:r>
            <a:r>
              <a:rPr lang="en-US" sz="1800" dirty="0">
                <a:latin typeface="Arial" panose="020B0604020202020204" pitchFamily="34" charset="0"/>
                <a:cs typeface="Arial" panose="020B0604020202020204" pitchFamily="34" charset="0"/>
              </a:rPr>
              <a:t>Plants Cultivation to be taken up in the model of tea </a:t>
            </a:r>
            <a:r>
              <a:rPr lang="en-US" sz="1800" dirty="0" smtClean="0">
                <a:latin typeface="Arial" panose="020B0604020202020204" pitchFamily="34" charset="0"/>
                <a:cs typeface="Arial" panose="020B0604020202020204" pitchFamily="34" charset="0"/>
              </a:rPr>
              <a:t>garden- large </a:t>
            </a:r>
            <a:r>
              <a:rPr lang="en-US" sz="1800" dirty="0">
                <a:latin typeface="Arial" panose="020B0604020202020204" pitchFamily="34" charset="0"/>
                <a:cs typeface="Arial" panose="020B0604020202020204" pitchFamily="34" charset="0"/>
              </a:rPr>
              <a:t>scale</a:t>
            </a:r>
          </a:p>
          <a:p>
            <a:pPr marL="901700" indent="-457200">
              <a:buFont typeface="Wingdings" panose="05000000000000000000" pitchFamily="2" charset="2"/>
              <a:buChar char="v"/>
            </a:pPr>
            <a:endParaRPr lang="en-US" sz="1800" dirty="0" smtClean="0">
              <a:latin typeface="Arial" panose="020B0604020202020204" pitchFamily="34" charset="0"/>
              <a:cs typeface="Arial" panose="020B0604020202020204" pitchFamily="34" charset="0"/>
            </a:endParaRPr>
          </a:p>
          <a:p>
            <a:pPr marL="722313">
              <a:buFont typeface="Wingdings" panose="05000000000000000000" pitchFamily="2" charset="2"/>
              <a:buChar char="ü"/>
            </a:pPr>
            <a:endParaRPr lang="en-US" sz="1800" dirty="0" smtClean="0">
              <a:latin typeface="Arial" panose="020B0604020202020204" pitchFamily="34" charset="0"/>
              <a:cs typeface="Arial" panose="020B0604020202020204" pitchFamily="34" charset="0"/>
            </a:endParaRPr>
          </a:p>
          <a:p>
            <a:pPr marL="722313">
              <a:buFont typeface="Wingdings" panose="05000000000000000000" pitchFamily="2" charset="2"/>
              <a:buChar char="ü"/>
            </a:pPr>
            <a:endParaRPr lang="en-US" sz="1800" dirty="0">
              <a:latin typeface="Arial" panose="020B0604020202020204" pitchFamily="34" charset="0"/>
              <a:cs typeface="Arial" panose="020B0604020202020204" pitchFamily="34" charset="0"/>
            </a:endParaRPr>
          </a:p>
          <a:p>
            <a:pPr marL="722313">
              <a:buFont typeface="Wingdings" panose="05000000000000000000" pitchFamily="2" charset="2"/>
              <a:buChar char="ü"/>
            </a:pPr>
            <a:endParaRPr lang="en-US" sz="1800" dirty="0" smtClean="0">
              <a:latin typeface="Arial" panose="020B0604020202020204" pitchFamily="34" charset="0"/>
              <a:cs typeface="Arial" panose="020B0604020202020204" pitchFamily="34" charset="0"/>
            </a:endParaRPr>
          </a:p>
          <a:p>
            <a:pPr marL="722313">
              <a:buFont typeface="Wingdings" panose="05000000000000000000" pitchFamily="2" charset="2"/>
              <a:buChar char="ü"/>
            </a:pPr>
            <a:endParaRPr lang="en-IN"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81363668"/>
      </p:ext>
    </p:extLst>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279" y="390885"/>
            <a:ext cx="5915025" cy="843188"/>
          </a:xfrm>
        </p:spPr>
        <p:txBody>
          <a:bodyPr>
            <a:normAutofit/>
          </a:bodyPr>
          <a:lstStyle/>
          <a:p>
            <a:pPr algn="ctr"/>
            <a:r>
              <a:rPr lang="en-IN" sz="3200" b="1" dirty="0" smtClean="0">
                <a:solidFill>
                  <a:srgbClr val="00B050"/>
                </a:solidFill>
                <a:latin typeface="Arial" panose="020B0604020202020204" pitchFamily="34" charset="0"/>
                <a:cs typeface="Arial" panose="020B0604020202020204" pitchFamily="34" charset="0"/>
              </a:rPr>
              <a:t>Monitoring </a:t>
            </a:r>
            <a:r>
              <a:rPr lang="en-IN" sz="3200" b="1" dirty="0">
                <a:solidFill>
                  <a:srgbClr val="00B050"/>
                </a:solidFill>
                <a:latin typeface="Arial" panose="020B0604020202020204" pitchFamily="34" charset="0"/>
                <a:cs typeface="Arial" panose="020B0604020202020204" pitchFamily="34" charset="0"/>
              </a:rPr>
              <a:t>and </a:t>
            </a:r>
            <a:r>
              <a:rPr lang="en-IN" sz="3200" b="1" dirty="0" smtClean="0">
                <a:solidFill>
                  <a:srgbClr val="00B050"/>
                </a:solidFill>
                <a:latin typeface="Arial" panose="020B0604020202020204" pitchFamily="34" charset="0"/>
                <a:cs typeface="Arial" panose="020B0604020202020204" pitchFamily="34" charset="0"/>
              </a:rPr>
              <a:t>Evaluation</a:t>
            </a:r>
            <a:endParaRPr lang="en-IN" sz="3200" dirty="0">
              <a:solidFill>
                <a:srgbClr val="00B050"/>
              </a:solidFill>
            </a:endParaRPr>
          </a:p>
        </p:txBody>
      </p:sp>
      <p:sp>
        <p:nvSpPr>
          <p:cNvPr id="3" name="Content Placeholder 2"/>
          <p:cNvSpPr>
            <a:spLocks noGrp="1"/>
          </p:cNvSpPr>
          <p:nvPr>
            <p:ph idx="1"/>
          </p:nvPr>
        </p:nvSpPr>
        <p:spPr>
          <a:xfrm>
            <a:off x="224659" y="1234073"/>
            <a:ext cx="8749862" cy="4052888"/>
          </a:xfrm>
          <a:solidFill>
            <a:schemeClr val="accent3">
              <a:lumMod val="20000"/>
              <a:lumOff val="80000"/>
            </a:schemeClr>
          </a:solidFill>
        </p:spPr>
        <p:txBody>
          <a:bodyPr>
            <a:noAutofit/>
          </a:bodyPr>
          <a:lstStyle/>
          <a:p>
            <a:pPr algn="just">
              <a:lnSpc>
                <a:spcPct val="220000"/>
              </a:lnSpc>
              <a:buFont typeface="Wingdings" panose="05000000000000000000" pitchFamily="2" charset="2"/>
              <a:buChar char="§"/>
            </a:pPr>
            <a:r>
              <a:rPr lang="en-IN" sz="2000" dirty="0" smtClean="0">
                <a:solidFill>
                  <a:schemeClr val="tx1"/>
                </a:solidFill>
                <a:latin typeface="Book Antiqua" pitchFamily="18" charset="0"/>
                <a:cs typeface="Arial" panose="020B0604020202020204" pitchFamily="34" charset="0"/>
              </a:rPr>
              <a:t>Monitoring by State Specific Monitoring team – Committee constituted and is functioning.</a:t>
            </a:r>
          </a:p>
          <a:p>
            <a:pPr algn="just">
              <a:lnSpc>
                <a:spcPct val="220000"/>
              </a:lnSpc>
              <a:buFont typeface="Wingdings" panose="05000000000000000000" pitchFamily="2" charset="2"/>
              <a:buChar char="§"/>
            </a:pPr>
            <a:r>
              <a:rPr lang="en-IN" sz="2000" dirty="0" smtClean="0">
                <a:solidFill>
                  <a:schemeClr val="tx1"/>
                </a:solidFill>
                <a:latin typeface="Book Antiqua" pitchFamily="18" charset="0"/>
                <a:cs typeface="Arial" panose="020B0604020202020204" pitchFamily="34" charset="0"/>
              </a:rPr>
              <a:t>Monitoring of projects through a </a:t>
            </a:r>
            <a:r>
              <a:rPr lang="en-IN" sz="2000" dirty="0" smtClean="0">
                <a:solidFill>
                  <a:srgbClr val="C00000"/>
                </a:solidFill>
                <a:latin typeface="Book Antiqua" pitchFamily="18" charset="0"/>
                <a:cs typeface="Arial" panose="020B0604020202020204" pitchFamily="34" charset="0"/>
              </a:rPr>
              <a:t>third party agency </a:t>
            </a:r>
            <a:r>
              <a:rPr lang="en-IN" sz="2000" dirty="0" smtClean="0">
                <a:solidFill>
                  <a:schemeClr val="tx1"/>
                </a:solidFill>
                <a:latin typeface="Book Antiqua" pitchFamily="18" charset="0"/>
                <a:cs typeface="Arial" panose="020B0604020202020204" pitchFamily="34" charset="0"/>
              </a:rPr>
              <a:t>is in progress. Three monitoring agencies were selected namely NPC, WAPCOS &amp; AFC for group – A, B &amp; C States respectively.</a:t>
            </a:r>
          </a:p>
          <a:p>
            <a:pPr algn="just">
              <a:lnSpc>
                <a:spcPct val="220000"/>
              </a:lnSpc>
              <a:buFont typeface="Wingdings" panose="05000000000000000000" pitchFamily="2" charset="2"/>
              <a:buChar char="§"/>
            </a:pPr>
            <a:r>
              <a:rPr lang="en-IN" sz="2000" dirty="0" smtClean="0">
                <a:solidFill>
                  <a:schemeClr val="tx1"/>
                </a:solidFill>
                <a:latin typeface="Book Antiqua" pitchFamily="18" charset="0"/>
                <a:cs typeface="Arial" panose="020B0604020202020204" pitchFamily="34" charset="0"/>
              </a:rPr>
              <a:t>Monitoring by SMPB’s.</a:t>
            </a:r>
          </a:p>
          <a:p>
            <a:pPr algn="just">
              <a:lnSpc>
                <a:spcPct val="220000"/>
              </a:lnSpc>
              <a:buFont typeface="Wingdings" panose="05000000000000000000" pitchFamily="2" charset="2"/>
              <a:buChar char="§"/>
            </a:pPr>
            <a:r>
              <a:rPr lang="en-IN" sz="2000" dirty="0" smtClean="0">
                <a:solidFill>
                  <a:schemeClr val="tx1"/>
                </a:solidFill>
                <a:latin typeface="Book Antiqua" pitchFamily="18" charset="0"/>
                <a:cs typeface="Arial" panose="020B0604020202020204" pitchFamily="34" charset="0"/>
              </a:rPr>
              <a:t>Periodic visit by officers of NMPB. </a:t>
            </a:r>
            <a:endParaRPr lang="en-IN" sz="2000" dirty="0">
              <a:solidFill>
                <a:schemeClr val="tx1"/>
              </a:solidFill>
              <a:latin typeface="Book Antiqua" pitchFamily="18" charset="0"/>
              <a:cs typeface="Arial" panose="020B0604020202020204" pitchFamily="34" charset="0"/>
            </a:endParaRPr>
          </a:p>
        </p:txBody>
      </p:sp>
    </p:spTree>
    <p:extLst>
      <p:ext uri="{BB962C8B-B14F-4D97-AF65-F5344CB8AC3E}">
        <p14:creationId xmlns:p14="http://schemas.microsoft.com/office/powerpoint/2010/main" xmlns="" val="2274710493"/>
      </p:ext>
    </p:extLst>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304800" y="609603"/>
            <a:ext cx="8610600" cy="6186309"/>
          </a:xfrm>
          <a:prstGeom prst="rect">
            <a:avLst/>
          </a:prstGeom>
          <a:solidFill>
            <a:schemeClr val="accent3">
              <a:lumMod val="20000"/>
              <a:lumOff val="80000"/>
            </a:schemeClr>
          </a:solidFill>
          <a:ln/>
        </p:spPr>
        <p:style>
          <a:lnRef idx="1">
            <a:schemeClr val="accent3"/>
          </a:lnRef>
          <a:fillRef idx="2">
            <a:schemeClr val="accent3"/>
          </a:fillRef>
          <a:effectRef idx="1">
            <a:schemeClr val="accent3"/>
          </a:effectRef>
          <a:fontRef idx="minor">
            <a:schemeClr val="dk1"/>
          </a:fontRef>
        </p:style>
        <p:txBody>
          <a:bodyPr>
            <a:spAutoFit/>
          </a:bodyPr>
          <a:lstStyle>
            <a:lvl1pPr marL="571500" indent="-571500">
              <a:defRPr sz="4000" b="1">
                <a:solidFill>
                  <a:srgbClr val="FF0000"/>
                </a:solidFill>
                <a:latin typeface="Times New Roman" panose="02020603050405020304" pitchFamily="18" charset="0"/>
              </a:defRPr>
            </a:lvl1pPr>
            <a:lvl2pPr marL="742950" indent="-285750">
              <a:defRPr sz="4000" b="1">
                <a:solidFill>
                  <a:srgbClr val="FF0000"/>
                </a:solidFill>
                <a:latin typeface="Times New Roman" panose="02020603050405020304" pitchFamily="18" charset="0"/>
              </a:defRPr>
            </a:lvl2pPr>
            <a:lvl3pPr marL="1143000" indent="-228600">
              <a:defRPr sz="4000" b="1">
                <a:solidFill>
                  <a:srgbClr val="FF0000"/>
                </a:solidFill>
                <a:latin typeface="Times New Roman" panose="02020603050405020304" pitchFamily="18" charset="0"/>
              </a:defRPr>
            </a:lvl3pPr>
            <a:lvl4pPr marL="1600200" indent="-228600">
              <a:defRPr sz="4000" b="1">
                <a:solidFill>
                  <a:srgbClr val="FF0000"/>
                </a:solidFill>
                <a:latin typeface="Times New Roman" panose="02020603050405020304" pitchFamily="18" charset="0"/>
              </a:defRPr>
            </a:lvl4pPr>
            <a:lvl5pPr marL="2057400" indent="-228600">
              <a:defRPr sz="4000" b="1">
                <a:solidFill>
                  <a:srgbClr val="FF0000"/>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00"/>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00"/>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00"/>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00"/>
                </a:solidFill>
                <a:latin typeface="Times New Roman" panose="02020603050405020304" pitchFamily="18" charset="0"/>
              </a:defRPr>
            </a:lvl9pPr>
          </a:lstStyle>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List of Farmers is required along with registration in SMPB</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Agreement /Tie up should be required between farmers and  Industry for sale of MPs</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Name of Implementing Agency to be identified  For Nursery, PHM units, Processing units, Market yards (DCC and RCC)</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To establish the DCC and RCC .</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To establish One main </a:t>
            </a:r>
            <a:r>
              <a:rPr lang="en-IN" altLang="en-US" sz="1800" dirty="0" err="1" smtClean="0">
                <a:solidFill>
                  <a:schemeClr val="tx1"/>
                </a:solidFill>
                <a:latin typeface="Book Antiqua" panose="02040602050305030304" pitchFamily="18" charset="0"/>
              </a:rPr>
              <a:t>mandi</a:t>
            </a:r>
            <a:r>
              <a:rPr lang="en-IN" altLang="en-US" sz="1800" dirty="0" smtClean="0">
                <a:solidFill>
                  <a:schemeClr val="tx1"/>
                </a:solidFill>
                <a:latin typeface="Book Antiqua" panose="02040602050305030304" pitchFamily="18" charset="0"/>
              </a:rPr>
              <a:t> for medicinal plants or given a place in APMCs</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 Adequate marketing linkages e.g. </a:t>
            </a:r>
            <a:r>
              <a:rPr lang="en-IN" altLang="en-US" sz="1800" dirty="0" err="1" smtClean="0">
                <a:solidFill>
                  <a:schemeClr val="tx1"/>
                </a:solidFill>
                <a:latin typeface="Book Antiqua" panose="02040602050305030304" pitchFamily="18" charset="0"/>
              </a:rPr>
              <a:t>Mandies</a:t>
            </a:r>
            <a:r>
              <a:rPr lang="en-IN" altLang="en-US" sz="1800" dirty="0" smtClean="0">
                <a:solidFill>
                  <a:schemeClr val="tx1"/>
                </a:solidFill>
                <a:latin typeface="Book Antiqua" panose="02040602050305030304" pitchFamily="18" charset="0"/>
              </a:rPr>
              <a:t>, Market Place</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Lack of ASU industries </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Unorganised Supply Chain of medicinal plants</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Lack of proper PHM facilities e.g. drying yards, storage, grading, etc. as per the requirements of industries / exports </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Lack of Semi-processing units for value addition</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Lack of marketing intelligence e.g. assessment of demand, supply base, pricing  </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Fund is limited under medicinal plants component therefore state  should be emphasised only those activities which are needed by the farmers of states </a:t>
            </a:r>
          </a:p>
          <a:p>
            <a:pPr algn="just" eaLnBrk="0" fontAlgn="base" hangingPunct="0">
              <a:spcBef>
                <a:spcPct val="0"/>
              </a:spcBef>
              <a:spcAft>
                <a:spcPct val="0"/>
              </a:spcAft>
              <a:buFont typeface="Wingdings" pitchFamily="2" charset="2"/>
              <a:buChar char="v"/>
              <a:defRPr/>
            </a:pPr>
            <a:r>
              <a:rPr lang="en-IN" altLang="en-US" sz="1800" dirty="0" smtClean="0">
                <a:solidFill>
                  <a:schemeClr val="tx1"/>
                </a:solidFill>
                <a:latin typeface="Book Antiqua" panose="02040602050305030304" pitchFamily="18" charset="0"/>
              </a:rPr>
              <a:t>State can suggest the crop for medicinal plants for  cultivation after organised the buyer seller meet with industries/ </a:t>
            </a:r>
            <a:r>
              <a:rPr lang="en-IN" altLang="en-US" sz="1800" dirty="0" smtClean="0">
                <a:solidFill>
                  <a:schemeClr val="tx1"/>
                </a:solidFill>
                <a:latin typeface="Book Antiqua" panose="02040602050305030304" pitchFamily="18" charset="0"/>
              </a:rPr>
              <a:t>manufactures/stakeholders</a:t>
            </a:r>
            <a:endParaRPr lang="en-IN" altLang="en-US" sz="2000" dirty="0" smtClean="0">
              <a:solidFill>
                <a:schemeClr val="tx1"/>
              </a:solidFill>
              <a:latin typeface="Book Antiqua" panose="02040602050305030304" pitchFamily="18" charset="0"/>
            </a:endParaRPr>
          </a:p>
        </p:txBody>
      </p:sp>
      <p:sp>
        <p:nvSpPr>
          <p:cNvPr id="4" name="Rectangle 136"/>
          <p:cNvSpPr>
            <a:spLocks noChangeArrowheads="1"/>
          </p:cNvSpPr>
          <p:nvPr/>
        </p:nvSpPr>
        <p:spPr bwMode="auto">
          <a:xfrm>
            <a:off x="762000" y="62475"/>
            <a:ext cx="6675383" cy="523862"/>
          </a:xfrm>
          <a:prstGeom prst="rect">
            <a:avLst/>
          </a:prstGeom>
          <a:solidFill>
            <a:schemeClr val="accent3"/>
          </a:solidFill>
          <a:ln w="9525" cap="flat" cmpd="sng">
            <a:noFill/>
            <a:prstDash val="solid"/>
            <a:miter lim="800000"/>
            <a:headEnd/>
            <a:tailEnd/>
          </a:ln>
          <a:effectLst/>
        </p:spPr>
        <p:txBody>
          <a:bodyPr wrap="square" lIns="92075" tIns="46038" rIns="92075" bIns="46038" anchor="ctr">
            <a:spAutoFit/>
          </a:bodyPr>
          <a:lstStyle/>
          <a:p>
            <a:pPr algn="ctr" eaLnBrk="0" fontAlgn="base" hangingPunct="0">
              <a:spcBef>
                <a:spcPct val="0"/>
              </a:spcBef>
              <a:spcAft>
                <a:spcPct val="0"/>
              </a:spcAft>
              <a:defRPr/>
            </a:pPr>
            <a:r>
              <a:rPr lang="en-IN" sz="2800" b="1" dirty="0" smtClean="0">
                <a:solidFill>
                  <a:srgbClr val="000000"/>
                </a:solidFill>
                <a:latin typeface="Times New Roman" pitchFamily="18" charset="0"/>
              </a:rPr>
              <a:t> Common Issues</a:t>
            </a: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endParaRPr lang="en-US" smtClean="0"/>
          </a:p>
        </p:txBody>
      </p:sp>
      <p:sp>
        <p:nvSpPr>
          <p:cNvPr id="73731" name="Content Placeholder 2"/>
          <p:cNvSpPr>
            <a:spLocks noGrp="1"/>
          </p:cNvSpPr>
          <p:nvPr>
            <p:ph idx="1"/>
          </p:nvPr>
        </p:nvSpPr>
        <p:spPr/>
        <p:txBody>
          <a:bodyPr/>
          <a:lstStyle/>
          <a:p>
            <a:endParaRPr lang="en-US" smtClean="0"/>
          </a:p>
        </p:txBody>
      </p:sp>
      <p:pic>
        <p:nvPicPr>
          <p:cNvPr id="7373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r="1317"/>
          <a:stretch>
            <a:fillRect/>
          </a:stretch>
        </p:blipFill>
        <p:spPr bwMode="auto">
          <a:xfrm>
            <a:off x="0" y="2"/>
            <a:ext cx="9144000" cy="6856413"/>
          </a:xfrm>
          <a:prstGeom prst="rect">
            <a:avLst/>
          </a:prstGeom>
          <a:solidFill>
            <a:schemeClr val="accent3">
              <a:lumMod val="20000"/>
              <a:lumOff val="80000"/>
            </a:schemeClr>
          </a:solid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Rectangle 4"/>
          <p:cNvSpPr/>
          <p:nvPr/>
        </p:nvSpPr>
        <p:spPr>
          <a:xfrm rot="20783385">
            <a:off x="378313" y="3262271"/>
            <a:ext cx="7825800" cy="707886"/>
          </a:xfrm>
          <a:prstGeom prst="rect">
            <a:avLst/>
          </a:prstGeom>
          <a:noFill/>
        </p:spPr>
        <p:txBody>
          <a:bodyPr wrap="square">
            <a:spAutoFit/>
          </a:bodyPr>
          <a:lstStyle/>
          <a:p>
            <a:pPr algn="ctr" fontAlgn="auto">
              <a:spcBef>
                <a:spcPts val="0"/>
              </a:spcBef>
              <a:spcAft>
                <a:spcPts val="0"/>
              </a:spcAft>
              <a:defRPr/>
            </a:pPr>
            <a:r>
              <a:rPr lang="en-US" sz="400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Book Antiqua" pitchFamily="18" charset="0"/>
              </a:rPr>
              <a:t>THANK YOU</a:t>
            </a:r>
            <a:endParaRPr lang="en-US" sz="1150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Book Antiqua" pitchFamily="18" charset="0"/>
            </a:endParaRP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0876" y="1"/>
            <a:ext cx="8833104" cy="6876306"/>
          </a:xfrm>
          <a:prstGeom prst="rect">
            <a:avLst/>
          </a:prstGeom>
        </p:spPr>
        <p:txBody>
          <a:bodyPr wrap="square">
            <a:spAutoFit/>
          </a:bodyPr>
          <a:lstStyle/>
          <a:p>
            <a:pPr marL="342900" indent="-342900" algn="just">
              <a:lnSpc>
                <a:spcPct val="107000"/>
              </a:lnSpc>
            </a:pPr>
            <a:r>
              <a:rPr lang="en-IN" sz="2000" b="1" dirty="0" smtClean="0">
                <a:solidFill>
                  <a:srgbClr val="0000CC"/>
                </a:solidFill>
                <a:latin typeface="Book Antiqua" panose="02040602050305030304" pitchFamily="18" charset="0"/>
                <a:ea typeface="Calibri" panose="020F0502020204030204" pitchFamily="34" charset="0"/>
                <a:cs typeface="Mangal"/>
              </a:rPr>
              <a:t>Marketing </a:t>
            </a:r>
            <a:endParaRPr lang="en-IN" sz="2000" dirty="0" smtClean="0">
              <a:solidFill>
                <a:srgbClr val="0000CC"/>
              </a:solidFill>
              <a:latin typeface="Book Antiqua" panose="02040602050305030304" pitchFamily="18" charset="0"/>
              <a:ea typeface="Calibri" panose="020F0502020204030204" pitchFamily="34" charset="0"/>
              <a:cs typeface="Mangal"/>
            </a:endParaRPr>
          </a:p>
          <a:p>
            <a:pPr marL="342900" indent="-342900" algn="just">
              <a:lnSpc>
                <a:spcPct val="107000"/>
              </a:lnSpc>
              <a:buFont typeface="+mj-lt"/>
              <a:buAutoNum type="arabicPeriod"/>
            </a:pPr>
            <a:r>
              <a:rPr lang="en-IN" sz="2000" b="1" dirty="0" smtClean="0">
                <a:solidFill>
                  <a:srgbClr val="FF0000"/>
                </a:solidFill>
                <a:latin typeface="Book Antiqua" panose="02040602050305030304" pitchFamily="18" charset="0"/>
                <a:ea typeface="Calibri" panose="020F0502020204030204" pitchFamily="34" charset="0"/>
                <a:cs typeface="Mangal"/>
              </a:rPr>
              <a:t>To strengthen infrastructure of wholesale markets, agriculture </a:t>
            </a:r>
            <a:r>
              <a:rPr lang="en-IN" sz="2000" b="1" dirty="0" err="1" smtClean="0">
                <a:solidFill>
                  <a:srgbClr val="FF0000"/>
                </a:solidFill>
                <a:latin typeface="Book Antiqua" panose="02040602050305030304" pitchFamily="18" charset="0"/>
                <a:ea typeface="Calibri" panose="020F0502020204030204" pitchFamily="34" charset="0"/>
                <a:cs typeface="Mangal"/>
              </a:rPr>
              <a:t>mandies</a:t>
            </a:r>
            <a:r>
              <a:rPr lang="en-IN" sz="2000" b="1" dirty="0" smtClean="0">
                <a:solidFill>
                  <a:srgbClr val="FF0000"/>
                </a:solidFill>
                <a:latin typeface="Book Antiqua" panose="02040602050305030304" pitchFamily="18" charset="0"/>
                <a:ea typeface="Calibri" panose="020F0502020204030204" pitchFamily="34" charset="0"/>
                <a:cs typeface="Mangal"/>
              </a:rPr>
              <a:t> for marketing of medicinal plants. </a:t>
            </a:r>
          </a:p>
          <a:p>
            <a:pPr marL="342900" indent="-342900" algn="just">
              <a:lnSpc>
                <a:spcPct val="107000"/>
              </a:lnSpc>
              <a:buFont typeface="+mj-lt"/>
              <a:buAutoNum type="arabicPeriod"/>
            </a:pPr>
            <a:r>
              <a:rPr lang="en-IN" sz="2000" b="1" dirty="0" smtClean="0">
                <a:solidFill>
                  <a:srgbClr val="FF0000"/>
                </a:solidFill>
                <a:latin typeface="Book Antiqua" panose="02040602050305030304" pitchFamily="18" charset="0"/>
                <a:ea typeface="Calibri" panose="020F0502020204030204" pitchFamily="34" charset="0"/>
                <a:cs typeface="Mangal"/>
              </a:rPr>
              <a:t>To set up herbal collection and retail outlets wherever they do not exist. </a:t>
            </a:r>
          </a:p>
          <a:p>
            <a:pPr marL="342900" indent="-342900" algn="just">
              <a:lnSpc>
                <a:spcPct val="107000"/>
              </a:lnSpc>
              <a:buFont typeface="+mj-lt"/>
              <a:buAutoNum type="arabicPeriod"/>
            </a:pPr>
            <a:r>
              <a:rPr lang="en-IN" sz="2000" b="1" dirty="0" smtClean="0">
                <a:solidFill>
                  <a:srgbClr val="FF0000"/>
                </a:solidFill>
                <a:latin typeface="Book Antiqua" panose="02040602050305030304" pitchFamily="18" charset="0"/>
                <a:ea typeface="Calibri" panose="020F0502020204030204" pitchFamily="34" charset="0"/>
                <a:cs typeface="Mangal"/>
              </a:rPr>
              <a:t>To strengthen linkages between farmers and industry/traders. </a:t>
            </a:r>
          </a:p>
          <a:p>
            <a:pPr marL="342900" indent="-342900" algn="just">
              <a:lnSpc>
                <a:spcPct val="107000"/>
              </a:lnSpc>
              <a:buFont typeface="+mj-lt"/>
              <a:buAutoNum type="arabicPeriod"/>
            </a:pPr>
            <a:r>
              <a:rPr lang="en-IN" sz="2000" b="1" dirty="0" smtClean="0">
                <a:solidFill>
                  <a:srgbClr val="FF0000"/>
                </a:solidFill>
                <a:latin typeface="Book Antiqua" panose="02040602050305030304" pitchFamily="18" charset="0"/>
                <a:ea typeface="Calibri" panose="020F0502020204030204" pitchFamily="34" charset="0"/>
                <a:cs typeface="Mangal"/>
              </a:rPr>
              <a:t>To disseminate information on market, prices, market trends to enable farmers in selection of appropriate medicinal crops. </a:t>
            </a:r>
          </a:p>
          <a:p>
            <a:pPr marL="342900" indent="-342900" algn="just">
              <a:lnSpc>
                <a:spcPct val="107000"/>
              </a:lnSpc>
              <a:buFont typeface="+mj-lt"/>
              <a:buAutoNum type="arabicPeriod"/>
            </a:pPr>
            <a:endParaRPr lang="en-IN" sz="700" b="1" dirty="0" smtClean="0">
              <a:solidFill>
                <a:srgbClr val="FF0000"/>
              </a:solidFill>
              <a:latin typeface="Book Antiqua" panose="02040602050305030304" pitchFamily="18" charset="0"/>
              <a:ea typeface="Calibri" panose="020F0502020204030204" pitchFamily="34" charset="0"/>
              <a:cs typeface="Mangal"/>
            </a:endParaRPr>
          </a:p>
          <a:p>
            <a:pPr marL="342900" indent="-342900" algn="just">
              <a:lnSpc>
                <a:spcPct val="107000"/>
              </a:lnSpc>
              <a:buFont typeface="+mj-lt"/>
              <a:buAutoNum type="alphaLcPeriod"/>
            </a:pPr>
            <a:r>
              <a:rPr lang="en-IN" sz="2000" b="1" dirty="0" smtClean="0">
                <a:solidFill>
                  <a:prstClr val="black"/>
                </a:solidFill>
                <a:latin typeface="Book Antiqua" panose="02040602050305030304" pitchFamily="18" charset="0"/>
                <a:ea typeface="Calibri" panose="020F0502020204030204" pitchFamily="34" charset="0"/>
                <a:cs typeface="Mangal"/>
              </a:rPr>
              <a:t>Market Promotion: </a:t>
            </a:r>
            <a:r>
              <a:rPr lang="en-IN" sz="2000" dirty="0" smtClean="0">
                <a:solidFill>
                  <a:prstClr val="black"/>
                </a:solidFill>
                <a:latin typeface="Book Antiqua" panose="02040602050305030304" pitchFamily="18" charset="0"/>
                <a:ea typeface="Calibri" panose="020F0502020204030204" pitchFamily="34" charset="0"/>
                <a:cs typeface="Mangal"/>
              </a:rPr>
              <a:t>The programmes for market promotion like media promotion, participation in exhibitions, trade fairs, hiring display facilities are project based but limited to </a:t>
            </a:r>
            <a:r>
              <a:rPr lang="en-IN" sz="2000" dirty="0" err="1" smtClean="0">
                <a:solidFill>
                  <a:prstClr val="black"/>
                </a:solidFill>
                <a:latin typeface="Book Antiqua" panose="02040602050305030304" pitchFamily="18" charset="0"/>
                <a:ea typeface="Calibri" panose="020F0502020204030204" pitchFamily="34" charset="0"/>
                <a:cs typeface="Mangal"/>
              </a:rPr>
              <a:t>Rs</a:t>
            </a:r>
            <a:r>
              <a:rPr lang="en-IN" sz="2000" dirty="0" smtClean="0">
                <a:solidFill>
                  <a:prstClr val="black"/>
                </a:solidFill>
                <a:latin typeface="Book Antiqua" panose="02040602050305030304" pitchFamily="18" charset="0"/>
                <a:ea typeface="Calibri" panose="020F0502020204030204" pitchFamily="34" charset="0"/>
                <a:cs typeface="Mangal"/>
              </a:rPr>
              <a:t>. 10 lakhs</a:t>
            </a:r>
          </a:p>
          <a:p>
            <a:pPr marL="342900" indent="-342900" algn="just">
              <a:lnSpc>
                <a:spcPct val="107000"/>
              </a:lnSpc>
              <a:buFont typeface="+mj-lt"/>
              <a:buAutoNum type="alphaLcPeriod"/>
            </a:pPr>
            <a:endParaRPr lang="en-IN" sz="300" dirty="0" smtClean="0">
              <a:solidFill>
                <a:prstClr val="black"/>
              </a:solidFill>
              <a:latin typeface="Book Antiqua" panose="02040602050305030304" pitchFamily="18" charset="0"/>
              <a:ea typeface="Calibri" panose="020F0502020204030204" pitchFamily="34" charset="0"/>
              <a:cs typeface="Mangal"/>
            </a:endParaRPr>
          </a:p>
          <a:p>
            <a:pPr marL="342900" indent="-342900" algn="just">
              <a:lnSpc>
                <a:spcPct val="107000"/>
              </a:lnSpc>
              <a:buFont typeface="+mj-lt"/>
              <a:buAutoNum type="alphaLcPeriod"/>
            </a:pPr>
            <a:r>
              <a:rPr lang="en-IN" sz="2000" b="1" dirty="0" smtClean="0">
                <a:solidFill>
                  <a:prstClr val="black"/>
                </a:solidFill>
                <a:latin typeface="Book Antiqua" panose="02040602050305030304" pitchFamily="18" charset="0"/>
                <a:ea typeface="Calibri" panose="020F0502020204030204" pitchFamily="34" charset="0"/>
                <a:cs typeface="Mangal"/>
              </a:rPr>
              <a:t>Market Intelligence: </a:t>
            </a:r>
            <a:r>
              <a:rPr lang="en-IN" sz="2000" dirty="0" smtClean="0">
                <a:solidFill>
                  <a:prstClr val="black"/>
                </a:solidFill>
                <a:latin typeface="Book Antiqua" panose="02040602050305030304" pitchFamily="18" charset="0"/>
                <a:ea typeface="Calibri" panose="020F0502020204030204" pitchFamily="34" charset="0"/>
                <a:cs typeface="Mangal"/>
              </a:rPr>
              <a:t>Compilation and dissemination of market intelligence to growers.  Any other innovative activity relating to market intelligence may also be supported under this component</a:t>
            </a:r>
          </a:p>
          <a:p>
            <a:pPr marL="342900" indent="-342900" algn="just">
              <a:lnSpc>
                <a:spcPct val="107000"/>
              </a:lnSpc>
              <a:buFont typeface="+mj-lt"/>
              <a:buAutoNum type="alphaLcPeriod"/>
            </a:pPr>
            <a:r>
              <a:rPr lang="en-IN" sz="2000" b="1" dirty="0" smtClean="0">
                <a:solidFill>
                  <a:prstClr val="black"/>
                </a:solidFill>
                <a:latin typeface="Book Antiqua" panose="02040602050305030304" pitchFamily="18" charset="0"/>
                <a:ea typeface="Calibri" panose="020F0502020204030204" pitchFamily="34" charset="0"/>
                <a:cs typeface="Mangal"/>
              </a:rPr>
              <a:t>Buy-back intervention: </a:t>
            </a:r>
            <a:r>
              <a:rPr lang="en-IN" sz="2000" dirty="0" smtClean="0">
                <a:solidFill>
                  <a:prstClr val="black"/>
                </a:solidFill>
                <a:latin typeface="Book Antiqua" panose="02040602050305030304" pitchFamily="18" charset="0"/>
                <a:ea typeface="Calibri" panose="020F0502020204030204" pitchFamily="34" charset="0"/>
                <a:cs typeface="Mangal"/>
              </a:rPr>
              <a:t>The buy – back interventions in the form of buyer – seller meetings, flexible and innovative marketing arrangements, Creation of revolving fund at Cluster level for marketing of medicinal plants, and mobilization</a:t>
            </a:r>
          </a:p>
          <a:p>
            <a:pPr marL="342900" indent="-342900" algn="just">
              <a:lnSpc>
                <a:spcPct val="107000"/>
              </a:lnSpc>
              <a:buFont typeface="+mj-lt"/>
              <a:buAutoNum type="alphaLcPeriod"/>
            </a:pPr>
            <a:endParaRPr lang="en-IN" sz="600" dirty="0" smtClean="0">
              <a:solidFill>
                <a:prstClr val="black"/>
              </a:solidFill>
              <a:latin typeface="Book Antiqua" panose="02040602050305030304" pitchFamily="18" charset="0"/>
              <a:ea typeface="Calibri" panose="020F0502020204030204" pitchFamily="34" charset="0"/>
              <a:cs typeface="Mangal"/>
            </a:endParaRPr>
          </a:p>
          <a:p>
            <a:pPr marL="342900" indent="-342900" algn="just">
              <a:lnSpc>
                <a:spcPct val="107000"/>
              </a:lnSpc>
              <a:buFont typeface="+mj-lt"/>
              <a:buAutoNum type="alphaLcPeriod"/>
            </a:pPr>
            <a:r>
              <a:rPr lang="en-IN" sz="2000" dirty="0" smtClean="0">
                <a:solidFill>
                  <a:prstClr val="black"/>
                </a:solidFill>
                <a:latin typeface="Book Antiqua" panose="02040602050305030304" pitchFamily="18" charset="0"/>
                <a:ea typeface="Calibri" panose="020F0502020204030204" pitchFamily="34" charset="0"/>
                <a:cs typeface="Mangal"/>
              </a:rPr>
              <a:t> </a:t>
            </a:r>
            <a:r>
              <a:rPr lang="en-IN" sz="2000" b="1" dirty="0" smtClean="0">
                <a:solidFill>
                  <a:prstClr val="black"/>
                </a:solidFill>
                <a:latin typeface="Book Antiqua" panose="02040602050305030304" pitchFamily="18" charset="0"/>
                <a:ea typeface="Calibri" panose="020F0502020204030204" pitchFamily="34" charset="0"/>
                <a:cs typeface="Mangal"/>
              </a:rPr>
              <a:t>Market Infrastructure</a:t>
            </a:r>
            <a:r>
              <a:rPr lang="en-IN" sz="2000" dirty="0" smtClean="0">
                <a:solidFill>
                  <a:prstClr val="black"/>
                </a:solidFill>
                <a:latin typeface="Book Antiqua" panose="02040602050305030304" pitchFamily="18" charset="0"/>
                <a:ea typeface="Calibri" panose="020F0502020204030204" pitchFamily="34" charset="0"/>
                <a:cs typeface="Mangal"/>
              </a:rPr>
              <a:t>: </a:t>
            </a:r>
          </a:p>
          <a:p>
            <a:pPr marL="342900" indent="-342900" algn="just">
              <a:lnSpc>
                <a:spcPct val="107000"/>
              </a:lnSpc>
              <a:buFont typeface="+mj-lt"/>
              <a:buAutoNum type="alphaLcParenBoth"/>
            </a:pPr>
            <a:r>
              <a:rPr lang="en-IN" dirty="0" smtClean="0">
                <a:solidFill>
                  <a:prstClr val="black"/>
                </a:solidFill>
                <a:latin typeface="Book Antiqua" panose="02040602050305030304" pitchFamily="18" charset="0"/>
                <a:ea typeface="Calibri" panose="020F0502020204030204" pitchFamily="34" charset="0"/>
                <a:cs typeface="Mangal"/>
              </a:rPr>
              <a:t>Herbal collection, retail outlets , DCC/RCC, herbal </a:t>
            </a:r>
            <a:r>
              <a:rPr lang="en-IN" dirty="0" err="1" smtClean="0">
                <a:solidFill>
                  <a:prstClr val="black"/>
                </a:solidFill>
                <a:latin typeface="Book Antiqua" panose="02040602050305030304" pitchFamily="18" charset="0"/>
                <a:ea typeface="Calibri" panose="020F0502020204030204" pitchFamily="34" charset="0"/>
                <a:cs typeface="Mangal"/>
              </a:rPr>
              <a:t>mandies</a:t>
            </a:r>
            <a:r>
              <a:rPr lang="en-IN" dirty="0" smtClean="0">
                <a:solidFill>
                  <a:prstClr val="black"/>
                </a:solidFill>
                <a:latin typeface="Book Antiqua" panose="02040602050305030304" pitchFamily="18" charset="0"/>
                <a:ea typeface="Calibri" panose="020F0502020204030204" pitchFamily="34" charset="0"/>
                <a:cs typeface="Mangal"/>
              </a:rPr>
              <a:t> </a:t>
            </a:r>
          </a:p>
          <a:p>
            <a:pPr marL="342900" indent="-342900" algn="just">
              <a:lnSpc>
                <a:spcPct val="107000"/>
              </a:lnSpc>
              <a:spcAft>
                <a:spcPts val="800"/>
              </a:spcAft>
              <a:buFont typeface="+mj-lt"/>
              <a:buAutoNum type="alphaLcParenBoth"/>
            </a:pPr>
            <a:r>
              <a:rPr lang="en-IN" dirty="0" smtClean="0">
                <a:solidFill>
                  <a:prstClr val="black"/>
                </a:solidFill>
                <a:latin typeface="Book Antiqua" panose="02040602050305030304" pitchFamily="18" charset="0"/>
                <a:ea typeface="Calibri" panose="020F0502020204030204" pitchFamily="34" charset="0"/>
                <a:cs typeface="Mangal"/>
              </a:rPr>
              <a:t>Upgradation/ creation in agricultural </a:t>
            </a:r>
            <a:r>
              <a:rPr lang="en-IN" dirty="0" err="1" smtClean="0">
                <a:solidFill>
                  <a:prstClr val="black"/>
                </a:solidFill>
                <a:latin typeface="Book Antiqua" panose="02040602050305030304" pitchFamily="18" charset="0"/>
                <a:ea typeface="Calibri" panose="020F0502020204030204" pitchFamily="34" charset="0"/>
                <a:cs typeface="Mangal"/>
              </a:rPr>
              <a:t>mandies</a:t>
            </a:r>
            <a:r>
              <a:rPr lang="en-IN" dirty="0" smtClean="0">
                <a:solidFill>
                  <a:prstClr val="black"/>
                </a:solidFill>
                <a:latin typeface="Book Antiqua" panose="02040602050305030304" pitchFamily="18" charset="0"/>
                <a:ea typeface="Calibri" panose="020F0502020204030204" pitchFamily="34" charset="0"/>
                <a:cs typeface="Mangal"/>
              </a:rPr>
              <a:t> for trading of medicinal plants</a:t>
            </a:r>
            <a:endParaRPr lang="en-IN" dirty="0">
              <a:solidFill>
                <a:prstClr val="black"/>
              </a:solidFill>
              <a:latin typeface="Book Antiqua" panose="02040602050305030304" pitchFamily="18" charset="0"/>
              <a:ea typeface="Calibri" panose="020F0502020204030204" pitchFamily="34" charset="0"/>
              <a:cs typeface="Mangal"/>
            </a:endParaRPr>
          </a:p>
        </p:txBody>
      </p:sp>
    </p:spTree>
    <p:extLst>
      <p:ext uri="{BB962C8B-B14F-4D97-AF65-F5344CB8AC3E}">
        <p14:creationId xmlns="" xmlns:p14="http://schemas.microsoft.com/office/powerpoint/2010/main" val="33619015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082" y="0"/>
            <a:ext cx="8720919" cy="787790"/>
          </a:xfrm>
        </p:spPr>
        <p:txBody>
          <a:bodyPr>
            <a:normAutofit fontScale="90000"/>
          </a:bodyPr>
          <a:lstStyle/>
          <a:p>
            <a:pPr algn="ctr"/>
            <a:r>
              <a:rPr lang="en-IN" dirty="0"/>
              <a:t> </a:t>
            </a:r>
            <a:br>
              <a:rPr lang="en-IN" dirty="0"/>
            </a:br>
            <a:r>
              <a:rPr lang="en-IN" sz="3100" b="1" dirty="0" smtClean="0">
                <a:latin typeface="+mn-lt"/>
              </a:rPr>
              <a:t>Setting </a:t>
            </a:r>
            <a:r>
              <a:rPr lang="en-IN" sz="3100" b="1" dirty="0">
                <a:latin typeface="+mn-lt"/>
              </a:rPr>
              <a:t>up of Regional-cum-Facilitation </a:t>
            </a:r>
            <a:r>
              <a:rPr lang="en-IN" sz="3100" b="1" dirty="0" smtClean="0">
                <a:latin typeface="+mn-lt"/>
              </a:rPr>
              <a:t>Centres </a:t>
            </a:r>
            <a:r>
              <a:rPr lang="en-IN" dirty="0"/>
              <a:t/>
            </a:r>
            <a:br>
              <a:rPr lang="en-IN" dirty="0"/>
            </a:br>
            <a:endParaRPr lang="en-IN" dirty="0"/>
          </a:p>
        </p:txBody>
      </p:sp>
      <p:sp>
        <p:nvSpPr>
          <p:cNvPr id="3" name="Content Placeholder 2"/>
          <p:cNvSpPr>
            <a:spLocks noGrp="1"/>
          </p:cNvSpPr>
          <p:nvPr>
            <p:ph idx="1"/>
          </p:nvPr>
        </p:nvSpPr>
        <p:spPr>
          <a:xfrm>
            <a:off x="245293" y="696765"/>
            <a:ext cx="8772098" cy="5999870"/>
          </a:xfrm>
        </p:spPr>
        <p:txBody>
          <a:bodyPr>
            <a:normAutofit fontScale="70000" lnSpcReduction="20000"/>
          </a:bodyPr>
          <a:lstStyle/>
          <a:p>
            <a:pPr marL="1150938" indent="-977900" algn="just">
              <a:lnSpc>
                <a:spcPct val="110000"/>
              </a:lnSpc>
              <a:buNone/>
            </a:pPr>
            <a:r>
              <a:rPr lang="en-IN" sz="2000" b="1" dirty="0" smtClean="0">
                <a:solidFill>
                  <a:schemeClr val="tx1"/>
                </a:solidFill>
              </a:rPr>
              <a:t>                 NMPB has setup six </a:t>
            </a:r>
            <a:r>
              <a:rPr lang="en-IN" sz="2000" b="1" dirty="0">
                <a:solidFill>
                  <a:schemeClr val="tx1"/>
                </a:solidFill>
              </a:rPr>
              <a:t>Regional-cum-Facilitation </a:t>
            </a:r>
            <a:r>
              <a:rPr lang="en-IN" sz="2000" b="1" dirty="0" smtClean="0">
                <a:solidFill>
                  <a:schemeClr val="tx1"/>
                </a:solidFill>
              </a:rPr>
              <a:t>Centres(RCFCs) in </a:t>
            </a:r>
            <a:r>
              <a:rPr lang="en-IN" sz="2000" b="1" dirty="0">
                <a:solidFill>
                  <a:schemeClr val="tx1"/>
                </a:solidFill>
              </a:rPr>
              <a:t>different regions </a:t>
            </a:r>
            <a:r>
              <a:rPr lang="en-IN" sz="2000" b="1" dirty="0" smtClean="0">
                <a:solidFill>
                  <a:schemeClr val="tx1"/>
                </a:solidFill>
              </a:rPr>
              <a:t>to act     as an extended </a:t>
            </a:r>
            <a:r>
              <a:rPr lang="en-IN" sz="2000" b="1" dirty="0">
                <a:solidFill>
                  <a:schemeClr val="tx1"/>
                </a:solidFill>
              </a:rPr>
              <a:t>arm of NMPB </a:t>
            </a:r>
            <a:r>
              <a:rPr lang="en-IN" sz="2000" b="1" dirty="0" smtClean="0">
                <a:solidFill>
                  <a:schemeClr val="tx1"/>
                </a:solidFill>
              </a:rPr>
              <a:t>with following mandates:-</a:t>
            </a:r>
          </a:p>
          <a:p>
            <a:pPr marL="0" indent="0" algn="just">
              <a:lnSpc>
                <a:spcPct val="110000"/>
              </a:lnSpc>
              <a:buNone/>
            </a:pPr>
            <a:endParaRPr lang="en-IN" sz="100" b="1" dirty="0" smtClean="0">
              <a:solidFill>
                <a:schemeClr val="tx1"/>
              </a:solidFill>
            </a:endParaRPr>
          </a:p>
          <a:p>
            <a:pPr marL="571500" indent="-571500" algn="just">
              <a:lnSpc>
                <a:spcPct val="150000"/>
              </a:lnSpc>
              <a:buAutoNum type="romanLcParenBoth"/>
            </a:pPr>
            <a:r>
              <a:rPr lang="ru-RU" sz="2600" b="1" dirty="0">
                <a:solidFill>
                  <a:schemeClr val="tx1"/>
                </a:solidFill>
              </a:rPr>
              <a:t>The Centers </a:t>
            </a:r>
            <a:r>
              <a:rPr lang="en-US" sz="2600" b="1" dirty="0">
                <a:solidFill>
                  <a:schemeClr val="tx1"/>
                </a:solidFill>
              </a:rPr>
              <a:t>will</a:t>
            </a:r>
            <a:r>
              <a:rPr lang="ru-RU" sz="2600" b="1" dirty="0">
                <a:solidFill>
                  <a:schemeClr val="tx1"/>
                </a:solidFill>
              </a:rPr>
              <a:t> act as one Stop shop for all matters related to Medicinal Plants in the </a:t>
            </a:r>
            <a:r>
              <a:rPr lang="ru-RU" sz="2600" b="1" dirty="0" smtClean="0">
                <a:solidFill>
                  <a:schemeClr val="tx1"/>
                </a:solidFill>
              </a:rPr>
              <a:t>region</a:t>
            </a:r>
            <a:r>
              <a:rPr lang="en-US" sz="2600" b="1" dirty="0" smtClean="0">
                <a:solidFill>
                  <a:schemeClr val="tx1"/>
                </a:solidFill>
              </a:rPr>
              <a:t>.</a:t>
            </a:r>
          </a:p>
          <a:p>
            <a:pPr marL="571500" indent="-571500" algn="just">
              <a:lnSpc>
                <a:spcPct val="150000"/>
              </a:lnSpc>
              <a:buAutoNum type="romanLcParenBoth"/>
            </a:pPr>
            <a:r>
              <a:rPr lang="ru-RU" sz="2600" b="1" dirty="0" smtClean="0">
                <a:solidFill>
                  <a:schemeClr val="tx1"/>
                </a:solidFill>
              </a:rPr>
              <a:t>Development </a:t>
            </a:r>
            <a:r>
              <a:rPr lang="ru-RU" sz="2600" b="1" dirty="0">
                <a:solidFill>
                  <a:schemeClr val="tx1"/>
                </a:solidFill>
              </a:rPr>
              <a:t>of Agrotechnology of Medicinal Plants especially endangered and high demand species in the </a:t>
            </a:r>
            <a:r>
              <a:rPr lang="ru-RU" sz="2600" b="1" dirty="0" smtClean="0">
                <a:solidFill>
                  <a:schemeClr val="tx1"/>
                </a:solidFill>
              </a:rPr>
              <a:t>region</a:t>
            </a:r>
            <a:r>
              <a:rPr lang="en-US" sz="2600" b="1" dirty="0" smtClean="0">
                <a:solidFill>
                  <a:schemeClr val="tx1"/>
                </a:solidFill>
              </a:rPr>
              <a:t>.</a:t>
            </a:r>
          </a:p>
          <a:p>
            <a:pPr marL="571500" indent="-571500" algn="just">
              <a:lnSpc>
                <a:spcPct val="150000"/>
              </a:lnSpc>
              <a:buAutoNum type="romanLcParenBoth"/>
            </a:pPr>
            <a:r>
              <a:rPr lang="ru-RU" sz="2600" b="1" dirty="0" smtClean="0">
                <a:solidFill>
                  <a:schemeClr val="tx1"/>
                </a:solidFill>
              </a:rPr>
              <a:t>Development </a:t>
            </a:r>
            <a:r>
              <a:rPr lang="ru-RU" sz="2600" b="1" dirty="0">
                <a:solidFill>
                  <a:schemeClr val="tx1"/>
                </a:solidFill>
              </a:rPr>
              <a:t>of Region Specific Quality Planting </a:t>
            </a:r>
            <a:r>
              <a:rPr lang="ru-RU" sz="2600" b="1" dirty="0" smtClean="0">
                <a:solidFill>
                  <a:schemeClr val="tx1"/>
                </a:solidFill>
              </a:rPr>
              <a:t>Materials</a:t>
            </a:r>
            <a:endParaRPr lang="en-US" sz="2600" b="1" dirty="0" smtClean="0">
              <a:solidFill>
                <a:schemeClr val="tx1"/>
              </a:solidFill>
            </a:endParaRPr>
          </a:p>
          <a:p>
            <a:pPr marL="571500" indent="-571500" algn="just">
              <a:lnSpc>
                <a:spcPct val="150000"/>
              </a:lnSpc>
              <a:buAutoNum type="romanLcParenBoth"/>
            </a:pPr>
            <a:r>
              <a:rPr lang="en-US" sz="2600" b="1" dirty="0" smtClean="0">
                <a:solidFill>
                  <a:schemeClr val="tx1"/>
                </a:solidFill>
              </a:rPr>
              <a:t>P</a:t>
            </a:r>
            <a:r>
              <a:rPr lang="ru-RU" sz="2600" b="1" dirty="0">
                <a:solidFill>
                  <a:schemeClr val="tx1"/>
                </a:solidFill>
              </a:rPr>
              <a:t>rovide inputs on conservation, sustainable cultivation, technology upgradation, training &amp; research on </a:t>
            </a:r>
            <a:r>
              <a:rPr lang="ru-RU" sz="2600" b="1" dirty="0" smtClean="0">
                <a:solidFill>
                  <a:schemeClr val="tx1"/>
                </a:solidFill>
              </a:rPr>
              <a:t>Medicinal Plants.</a:t>
            </a:r>
            <a:endParaRPr lang="en-US" sz="2600" b="1" dirty="0" smtClean="0">
              <a:solidFill>
                <a:schemeClr val="tx1"/>
              </a:solidFill>
            </a:endParaRPr>
          </a:p>
          <a:p>
            <a:pPr marL="571500" indent="-571500" algn="just">
              <a:lnSpc>
                <a:spcPct val="150000"/>
              </a:lnSpc>
              <a:buAutoNum type="romanLcParenBoth"/>
            </a:pPr>
            <a:r>
              <a:rPr lang="ru-RU" sz="2600" b="1" dirty="0" smtClean="0">
                <a:solidFill>
                  <a:schemeClr val="tx1"/>
                </a:solidFill>
              </a:rPr>
              <a:t>To </a:t>
            </a:r>
            <a:r>
              <a:rPr lang="ru-RU" sz="2600" b="1" dirty="0">
                <a:solidFill>
                  <a:schemeClr val="tx1"/>
                </a:solidFill>
              </a:rPr>
              <a:t>take forward initiatives on GAP</a:t>
            </a:r>
            <a:r>
              <a:rPr lang="en-US" sz="2600" b="1" dirty="0">
                <a:solidFill>
                  <a:schemeClr val="tx1"/>
                </a:solidFill>
              </a:rPr>
              <a:t>s</a:t>
            </a:r>
            <a:r>
              <a:rPr lang="ru-RU" sz="2600" b="1" dirty="0">
                <a:solidFill>
                  <a:schemeClr val="tx1"/>
                </a:solidFill>
              </a:rPr>
              <a:t>, GFCP</a:t>
            </a:r>
            <a:r>
              <a:rPr lang="en-US" sz="2600" b="1" dirty="0">
                <a:solidFill>
                  <a:schemeClr val="tx1"/>
                </a:solidFill>
              </a:rPr>
              <a:t>s</a:t>
            </a:r>
            <a:r>
              <a:rPr lang="ru-RU" sz="2600" b="1" dirty="0">
                <a:solidFill>
                  <a:schemeClr val="tx1"/>
                </a:solidFill>
              </a:rPr>
              <a:t> etc. in the States concerned and develop species specific GAP</a:t>
            </a:r>
            <a:r>
              <a:rPr lang="en-US" sz="2600" b="1" dirty="0">
                <a:solidFill>
                  <a:schemeClr val="tx1"/>
                </a:solidFill>
              </a:rPr>
              <a:t>s</a:t>
            </a:r>
            <a:r>
              <a:rPr lang="ru-RU" sz="2600" b="1" dirty="0">
                <a:solidFill>
                  <a:schemeClr val="tx1"/>
                </a:solidFill>
              </a:rPr>
              <a:t> &amp; GFCP</a:t>
            </a:r>
            <a:r>
              <a:rPr lang="en-US" sz="2600" b="1" dirty="0">
                <a:solidFill>
                  <a:schemeClr val="tx1"/>
                </a:solidFill>
              </a:rPr>
              <a:t>s</a:t>
            </a:r>
            <a:r>
              <a:rPr lang="ru-RU" sz="2600" b="1" dirty="0">
                <a:solidFill>
                  <a:schemeClr val="tx1"/>
                </a:solidFill>
              </a:rPr>
              <a:t> of the region &amp; </a:t>
            </a:r>
            <a:r>
              <a:rPr lang="ru-RU" sz="2600" b="1" dirty="0" smtClean="0">
                <a:solidFill>
                  <a:schemeClr val="tx1"/>
                </a:solidFill>
              </a:rPr>
              <a:t>dissemination.</a:t>
            </a:r>
            <a:endParaRPr lang="en-US" sz="2600" b="1" dirty="0" smtClean="0">
              <a:solidFill>
                <a:schemeClr val="tx1"/>
              </a:solidFill>
            </a:endParaRPr>
          </a:p>
          <a:p>
            <a:pPr marL="571500" indent="-571500" algn="just">
              <a:lnSpc>
                <a:spcPct val="150000"/>
              </a:lnSpc>
              <a:buAutoNum type="romanLcParenBoth"/>
            </a:pPr>
            <a:r>
              <a:rPr lang="ru-RU" sz="2600" b="1" dirty="0" smtClean="0">
                <a:solidFill>
                  <a:schemeClr val="tx1"/>
                </a:solidFill>
              </a:rPr>
              <a:t>To </a:t>
            </a:r>
            <a:r>
              <a:rPr lang="ru-RU" sz="2600" b="1" dirty="0">
                <a:solidFill>
                  <a:schemeClr val="tx1"/>
                </a:solidFill>
              </a:rPr>
              <a:t>function as a platform for bringing together the different stakeholders of the medicinal plants in the States </a:t>
            </a:r>
            <a:endParaRPr lang="en-US" sz="2600" b="1" dirty="0" smtClean="0">
              <a:solidFill>
                <a:schemeClr val="tx1"/>
              </a:solidFill>
            </a:endParaRPr>
          </a:p>
          <a:p>
            <a:pPr marL="571500" indent="-571500" algn="just">
              <a:lnSpc>
                <a:spcPct val="150000"/>
              </a:lnSpc>
              <a:buFont typeface="Arial" panose="020B0604020202020204" pitchFamily="34" charset="0"/>
              <a:buAutoNum type="romanLcParenBoth"/>
            </a:pPr>
            <a:r>
              <a:rPr lang="ru-RU" sz="2600" b="1" dirty="0" smtClean="0">
                <a:solidFill>
                  <a:schemeClr val="tx1"/>
                </a:solidFill>
              </a:rPr>
              <a:t>Review</a:t>
            </a:r>
            <a:r>
              <a:rPr lang="en-US" sz="2600" b="1" dirty="0" err="1" smtClean="0">
                <a:solidFill>
                  <a:schemeClr val="tx1"/>
                </a:solidFill>
              </a:rPr>
              <a:t>ing</a:t>
            </a:r>
            <a:r>
              <a:rPr lang="en-US" sz="2600" b="1" dirty="0">
                <a:solidFill>
                  <a:schemeClr val="tx1"/>
                </a:solidFill>
              </a:rPr>
              <a:t> </a:t>
            </a:r>
            <a:r>
              <a:rPr lang="en-US" sz="2600" b="1" dirty="0" smtClean="0">
                <a:solidFill>
                  <a:schemeClr val="tx1"/>
                </a:solidFill>
              </a:rPr>
              <a:t>and Monitoring</a:t>
            </a:r>
            <a:r>
              <a:rPr lang="ru-RU" sz="2600" b="1" dirty="0" smtClean="0">
                <a:solidFill>
                  <a:schemeClr val="tx1"/>
                </a:solidFill>
              </a:rPr>
              <a:t> </a:t>
            </a:r>
            <a:r>
              <a:rPr lang="ru-RU" sz="2600" b="1" dirty="0">
                <a:solidFill>
                  <a:schemeClr val="tx1"/>
                </a:solidFill>
              </a:rPr>
              <a:t>of the projects sanctioned by NMPB to </a:t>
            </a:r>
            <a:r>
              <a:rPr lang="en-US" sz="2600" b="1" dirty="0" smtClean="0">
                <a:solidFill>
                  <a:schemeClr val="tx1"/>
                </a:solidFill>
              </a:rPr>
              <a:t>the </a:t>
            </a:r>
            <a:r>
              <a:rPr lang="ru-RU" sz="2600" b="1" dirty="0" smtClean="0">
                <a:solidFill>
                  <a:schemeClr val="tx1"/>
                </a:solidFill>
              </a:rPr>
              <a:t>organisations </a:t>
            </a:r>
            <a:r>
              <a:rPr lang="ru-RU" sz="2600" b="1" dirty="0">
                <a:solidFill>
                  <a:schemeClr val="tx1"/>
                </a:solidFill>
              </a:rPr>
              <a:t>in </a:t>
            </a:r>
            <a:r>
              <a:rPr lang="ru-RU" sz="2600" b="1" dirty="0" smtClean="0">
                <a:solidFill>
                  <a:schemeClr val="tx1"/>
                </a:solidFill>
              </a:rPr>
              <a:t>the</a:t>
            </a:r>
            <a:r>
              <a:rPr lang="en-US" sz="2600" b="1" dirty="0" smtClean="0">
                <a:solidFill>
                  <a:schemeClr val="tx1"/>
                </a:solidFill>
              </a:rPr>
              <a:t> regions.</a:t>
            </a:r>
            <a:r>
              <a:rPr lang="ru-RU" sz="2600" b="1" dirty="0" smtClean="0">
                <a:solidFill>
                  <a:schemeClr val="tx1"/>
                </a:solidFill>
              </a:rPr>
              <a:t> </a:t>
            </a:r>
            <a:endParaRPr lang="en-US" sz="2600" b="1" dirty="0" smtClean="0">
              <a:solidFill>
                <a:schemeClr val="tx1"/>
              </a:solidFill>
            </a:endParaRPr>
          </a:p>
          <a:p>
            <a:pPr marL="571500" indent="-571500" algn="just">
              <a:lnSpc>
                <a:spcPct val="150000"/>
              </a:lnSpc>
              <a:buFont typeface="Arial" panose="020B0604020202020204" pitchFamily="34" charset="0"/>
              <a:buAutoNum type="romanLcParenBoth"/>
            </a:pPr>
            <a:r>
              <a:rPr lang="ru-RU" sz="2600" b="1" dirty="0">
                <a:solidFill>
                  <a:schemeClr val="tx1"/>
                </a:solidFill>
              </a:rPr>
              <a:t>To document and dessiminate success stories of activities supported by NMPB</a:t>
            </a:r>
            <a:r>
              <a:rPr lang="ru-RU" sz="2600" b="1" dirty="0" smtClean="0">
                <a:solidFill>
                  <a:schemeClr val="tx1"/>
                </a:solidFill>
              </a:rPr>
              <a:t>.</a:t>
            </a:r>
            <a:endParaRPr lang="en-IN" sz="2600" b="1" dirty="0">
              <a:solidFill>
                <a:schemeClr val="tx1"/>
              </a:solidFill>
            </a:endParaRPr>
          </a:p>
          <a:p>
            <a:pPr marL="571500" indent="-571500" algn="just">
              <a:lnSpc>
                <a:spcPct val="150000"/>
              </a:lnSpc>
              <a:buAutoNum type="romanLcParenBoth"/>
            </a:pPr>
            <a:endParaRPr lang="en-US" sz="2000" dirty="0"/>
          </a:p>
          <a:p>
            <a:pPr marL="571500" indent="-571500" algn="just">
              <a:lnSpc>
                <a:spcPct val="100000"/>
              </a:lnSpc>
              <a:buAutoNum type="romanLcParenBoth"/>
            </a:pPr>
            <a:endParaRPr lang="en-IN" sz="2000" dirty="0" smtClean="0"/>
          </a:p>
          <a:p>
            <a:endParaRPr lang="en-IN" sz="2000" dirty="0"/>
          </a:p>
        </p:txBody>
      </p:sp>
    </p:spTree>
    <p:extLst>
      <p:ext uri="{BB962C8B-B14F-4D97-AF65-F5344CB8AC3E}">
        <p14:creationId xmlns="" xmlns:p14="http://schemas.microsoft.com/office/powerpoint/2010/main" val="2646499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pic>
        <p:nvPicPr>
          <p:cNvPr id="9219" name="Picture 2" descr="32sri_5fand_5fghats_5f02"/>
          <p:cNvPicPr>
            <a:picLocks noChangeAspect="1" noChangeArrowheads="1"/>
          </p:cNvPicPr>
          <p:nvPr/>
        </p:nvPicPr>
        <p:blipFill>
          <a:blip r:embed="rId3" cstate="print"/>
          <a:srcRect/>
          <a:stretch>
            <a:fillRect/>
          </a:stretch>
        </p:blipFill>
        <p:spPr bwMode="auto">
          <a:xfrm>
            <a:off x="0" y="0"/>
            <a:ext cx="4222750" cy="6324600"/>
          </a:xfrm>
          <a:prstGeom prst="rect">
            <a:avLst/>
          </a:prstGeom>
          <a:noFill/>
          <a:ln w="9525">
            <a:noFill/>
            <a:miter lim="800000"/>
            <a:headEnd/>
            <a:tailEnd/>
          </a:ln>
        </p:spPr>
      </p:pic>
      <p:sp>
        <p:nvSpPr>
          <p:cNvPr id="9220" name="Rectangle 3"/>
          <p:cNvSpPr>
            <a:spLocks noGrp="1" noChangeArrowheads="1"/>
          </p:cNvSpPr>
          <p:nvPr>
            <p:ph type="title"/>
          </p:nvPr>
        </p:nvSpPr>
        <p:spPr>
          <a:xfrm>
            <a:off x="4495800" y="400050"/>
            <a:ext cx="4343400" cy="4705350"/>
          </a:xfrm>
        </p:spPr>
        <p:txBody>
          <a:bodyPr/>
          <a:lstStyle/>
          <a:p>
            <a:pPr eaLnBrk="1" hangingPunct="1"/>
            <a:r>
              <a:rPr lang="en-US" b="1" smtClean="0">
                <a:solidFill>
                  <a:srgbClr val="0000FF"/>
                </a:solidFill>
              </a:rPr>
              <a:t>WESTERN GHATS  AND  SRILANKA HOTSPOT OF BIODIVERSITY</a:t>
            </a:r>
          </a:p>
        </p:txBody>
      </p:sp>
      <p:sp>
        <p:nvSpPr>
          <p:cNvPr id="9221" name="Text Box 5"/>
          <p:cNvSpPr txBox="1">
            <a:spLocks noChangeArrowheads="1"/>
          </p:cNvSpPr>
          <p:nvPr/>
        </p:nvSpPr>
        <p:spPr bwMode="auto">
          <a:xfrm>
            <a:off x="7162800" y="6172200"/>
            <a:ext cx="609600" cy="369888"/>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C000"/>
                </a:solidFill>
              </a:rPr>
              <a:t>7</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304800" y="457201"/>
            <a:ext cx="8610600" cy="6801862"/>
          </a:xfrm>
          <a:prstGeom prst="rect">
            <a:avLst/>
          </a:prstGeom>
          <a:noFill/>
          <a:ln/>
        </p:spPr>
        <p:style>
          <a:lnRef idx="1">
            <a:schemeClr val="accent3"/>
          </a:lnRef>
          <a:fillRef idx="2">
            <a:schemeClr val="accent3"/>
          </a:fillRef>
          <a:effectRef idx="1">
            <a:schemeClr val="accent3"/>
          </a:effectRef>
          <a:fontRef idx="minor">
            <a:schemeClr val="dk1"/>
          </a:fontRef>
        </p:style>
        <p:txBody>
          <a:bodyPr wrap="square">
            <a:spAutoFit/>
          </a:bodyPr>
          <a:lstStyle>
            <a:lvl1pPr marL="571500" indent="-571500">
              <a:defRPr sz="4000" b="1">
                <a:solidFill>
                  <a:srgbClr val="FF0000"/>
                </a:solidFill>
                <a:latin typeface="Times New Roman" panose="02020603050405020304" pitchFamily="18" charset="0"/>
              </a:defRPr>
            </a:lvl1pPr>
            <a:lvl2pPr marL="742950" indent="-285750">
              <a:defRPr sz="4000" b="1">
                <a:solidFill>
                  <a:srgbClr val="FF0000"/>
                </a:solidFill>
                <a:latin typeface="Times New Roman" panose="02020603050405020304" pitchFamily="18" charset="0"/>
              </a:defRPr>
            </a:lvl2pPr>
            <a:lvl3pPr marL="1143000" indent="-228600">
              <a:defRPr sz="4000" b="1">
                <a:solidFill>
                  <a:srgbClr val="FF0000"/>
                </a:solidFill>
                <a:latin typeface="Times New Roman" panose="02020603050405020304" pitchFamily="18" charset="0"/>
              </a:defRPr>
            </a:lvl3pPr>
            <a:lvl4pPr marL="1600200" indent="-228600">
              <a:defRPr sz="4000" b="1">
                <a:solidFill>
                  <a:srgbClr val="FF0000"/>
                </a:solidFill>
                <a:latin typeface="Times New Roman" panose="02020603050405020304" pitchFamily="18" charset="0"/>
              </a:defRPr>
            </a:lvl4pPr>
            <a:lvl5pPr marL="2057400" indent="-228600">
              <a:defRPr sz="4000" b="1">
                <a:solidFill>
                  <a:srgbClr val="FF0000"/>
                </a:solidFill>
                <a:latin typeface="Times New Roman" panose="02020603050405020304" pitchFamily="18" charset="0"/>
              </a:defRPr>
            </a:lvl5pPr>
            <a:lvl6pPr marL="2514600" indent="-228600" eaLnBrk="0" fontAlgn="base" hangingPunct="0">
              <a:spcBef>
                <a:spcPct val="0"/>
              </a:spcBef>
              <a:spcAft>
                <a:spcPct val="0"/>
              </a:spcAft>
              <a:defRPr sz="4000" b="1">
                <a:solidFill>
                  <a:srgbClr val="FF0000"/>
                </a:solidFill>
                <a:latin typeface="Times New Roman" panose="02020603050405020304" pitchFamily="18" charset="0"/>
              </a:defRPr>
            </a:lvl6pPr>
            <a:lvl7pPr marL="2971800" indent="-228600" eaLnBrk="0" fontAlgn="base" hangingPunct="0">
              <a:spcBef>
                <a:spcPct val="0"/>
              </a:spcBef>
              <a:spcAft>
                <a:spcPct val="0"/>
              </a:spcAft>
              <a:defRPr sz="4000" b="1">
                <a:solidFill>
                  <a:srgbClr val="FF0000"/>
                </a:solidFill>
                <a:latin typeface="Times New Roman" panose="02020603050405020304" pitchFamily="18" charset="0"/>
              </a:defRPr>
            </a:lvl7pPr>
            <a:lvl8pPr marL="3429000" indent="-228600" eaLnBrk="0" fontAlgn="base" hangingPunct="0">
              <a:spcBef>
                <a:spcPct val="0"/>
              </a:spcBef>
              <a:spcAft>
                <a:spcPct val="0"/>
              </a:spcAft>
              <a:defRPr sz="4000" b="1">
                <a:solidFill>
                  <a:srgbClr val="FF0000"/>
                </a:solidFill>
                <a:latin typeface="Times New Roman" panose="02020603050405020304" pitchFamily="18" charset="0"/>
              </a:defRPr>
            </a:lvl8pPr>
            <a:lvl9pPr marL="3886200" indent="-228600" eaLnBrk="0" fontAlgn="base" hangingPunct="0">
              <a:spcBef>
                <a:spcPct val="0"/>
              </a:spcBef>
              <a:spcAft>
                <a:spcPct val="0"/>
              </a:spcAft>
              <a:defRPr sz="4000" b="1">
                <a:solidFill>
                  <a:srgbClr val="FF0000"/>
                </a:solidFill>
                <a:latin typeface="Times New Roman" panose="02020603050405020304" pitchFamily="18" charset="0"/>
              </a:defRPr>
            </a:lvl9pPr>
          </a:lstStyle>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List of Farmers is required along with registration in SMPB</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Agreement /Tie up should be required between farmers and  Industry for sale of MPs</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Name of Implementing Agency to be identified  For Nursery, PHM units, Processing units, Market yards (DCC and RCC)</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To establish the DCC and RCC .</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To establish One main </a:t>
            </a:r>
            <a:r>
              <a:rPr lang="en-IN" altLang="en-US" sz="1900" dirty="0" err="1" smtClean="0">
                <a:solidFill>
                  <a:schemeClr val="tx1"/>
                </a:solidFill>
                <a:latin typeface="Book Antiqua" panose="02040602050305030304" pitchFamily="18" charset="0"/>
              </a:rPr>
              <a:t>mandi</a:t>
            </a:r>
            <a:r>
              <a:rPr lang="en-IN" altLang="en-US" sz="1900" dirty="0" smtClean="0">
                <a:solidFill>
                  <a:schemeClr val="tx1"/>
                </a:solidFill>
                <a:latin typeface="Book Antiqua" panose="02040602050305030304" pitchFamily="18" charset="0"/>
              </a:rPr>
              <a:t> for medicinal plants or given a place in APMCs</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 Adequate marketing linkages e.g. </a:t>
            </a:r>
            <a:r>
              <a:rPr lang="en-IN" altLang="en-US" sz="1900" dirty="0" err="1" smtClean="0">
                <a:solidFill>
                  <a:schemeClr val="tx1"/>
                </a:solidFill>
                <a:latin typeface="Book Antiqua" panose="02040602050305030304" pitchFamily="18" charset="0"/>
              </a:rPr>
              <a:t>Mandies</a:t>
            </a:r>
            <a:r>
              <a:rPr lang="en-IN" altLang="en-US" sz="1900" dirty="0" smtClean="0">
                <a:solidFill>
                  <a:schemeClr val="tx1"/>
                </a:solidFill>
                <a:latin typeface="Book Antiqua" panose="02040602050305030304" pitchFamily="18" charset="0"/>
              </a:rPr>
              <a:t>, Market Place</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Lack of ASU industries </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Unorganised Supply Chain of medicinal plants</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Lack of proper PHM facilities e.g. drying yards, storage, grading, etc. as per the requirements of industries / exports </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Lack of Semi-processing units for value addition</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Lack of marketing intelligence e.g. assessment of demand, supply base, pricing  </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Fund is limited under medicinal plants component therefore state  should be emphasised only those activities which are needed by the farmers of states </a:t>
            </a:r>
          </a:p>
          <a:p>
            <a:pPr algn="just" eaLnBrk="0" fontAlgn="base" hangingPunct="0">
              <a:spcBef>
                <a:spcPct val="0"/>
              </a:spcBef>
              <a:spcAft>
                <a:spcPct val="0"/>
              </a:spcAft>
              <a:buFont typeface="Wingdings" pitchFamily="2" charset="2"/>
              <a:buChar char="v"/>
              <a:defRPr/>
            </a:pPr>
            <a:r>
              <a:rPr lang="en-IN" altLang="en-US" sz="1900" dirty="0" smtClean="0">
                <a:solidFill>
                  <a:schemeClr val="tx1"/>
                </a:solidFill>
                <a:latin typeface="Book Antiqua" panose="02040602050305030304" pitchFamily="18" charset="0"/>
              </a:rPr>
              <a:t>State can suggest the crop for medicinal plants for  cultivation after organised the buyer seller meet with industries/ manufactures/stakeholders</a:t>
            </a:r>
          </a:p>
          <a:p>
            <a:pPr algn="just" eaLnBrk="0" fontAlgn="base" hangingPunct="0">
              <a:spcBef>
                <a:spcPct val="0"/>
              </a:spcBef>
              <a:spcAft>
                <a:spcPct val="0"/>
              </a:spcAft>
              <a:buFont typeface="Wingdings" pitchFamily="2" charset="2"/>
              <a:buChar char="v"/>
              <a:defRPr/>
            </a:pPr>
            <a:endParaRPr lang="en-IN" altLang="en-US" sz="1800" dirty="0" smtClean="0">
              <a:latin typeface="Book Antiqua" panose="02040602050305030304" pitchFamily="18" charset="0"/>
            </a:endParaRPr>
          </a:p>
        </p:txBody>
      </p:sp>
      <p:sp>
        <p:nvSpPr>
          <p:cNvPr id="4" name="Rectangle 136"/>
          <p:cNvSpPr>
            <a:spLocks noChangeArrowheads="1"/>
          </p:cNvSpPr>
          <p:nvPr/>
        </p:nvSpPr>
        <p:spPr bwMode="auto">
          <a:xfrm>
            <a:off x="762000" y="0"/>
            <a:ext cx="6248400" cy="954750"/>
          </a:xfrm>
          <a:prstGeom prst="rect">
            <a:avLst/>
          </a:prstGeom>
          <a:noFill/>
          <a:ln w="9525" cap="flat" cmpd="sng">
            <a:noFill/>
            <a:prstDash val="solid"/>
            <a:miter lim="800000"/>
            <a:headEnd/>
            <a:tailEnd/>
          </a:ln>
          <a:effectLst/>
        </p:spPr>
        <p:txBody>
          <a:bodyPr wrap="square" lIns="92075" tIns="46038" rIns="92075" bIns="46038" anchor="ctr">
            <a:spAutoFit/>
          </a:bodyPr>
          <a:lstStyle/>
          <a:p>
            <a:pPr algn="ctr" eaLnBrk="0" fontAlgn="base" hangingPunct="0">
              <a:spcBef>
                <a:spcPct val="0"/>
              </a:spcBef>
              <a:spcAft>
                <a:spcPct val="0"/>
              </a:spcAft>
              <a:defRPr/>
            </a:pPr>
            <a:r>
              <a:rPr lang="en-IN" sz="2800" b="1" dirty="0" smtClean="0">
                <a:solidFill>
                  <a:srgbClr val="000000"/>
                </a:solidFill>
                <a:latin typeface="Times New Roman" pitchFamily="18" charset="0"/>
              </a:rPr>
              <a:t> Common Issues</a:t>
            </a:r>
            <a:endParaRPr lang="en-IN" sz="2800" b="1" dirty="0">
              <a:solidFill>
                <a:srgbClr val="000000"/>
              </a:solidFill>
              <a:latin typeface="Times New Roman" pitchFamily="18" charset="0"/>
            </a:endParaRPr>
          </a:p>
          <a:p>
            <a:pPr algn="ctr" eaLnBrk="0" fontAlgn="base" hangingPunct="0">
              <a:spcBef>
                <a:spcPct val="0"/>
              </a:spcBef>
              <a:spcAft>
                <a:spcPct val="0"/>
              </a:spcAft>
              <a:defRPr/>
            </a:pPr>
            <a:endParaRPr lang="en-US" sz="2800" b="1" dirty="0">
              <a:solidFill>
                <a:srgbClr val="000000">
                  <a:lumMod val="95000"/>
                  <a:lumOff val="5000"/>
                </a:srgbClr>
              </a:solidFill>
              <a:latin typeface="Book Antiqua" pitchFamily="18" charset="0"/>
              <a:ea typeface="Times New Roman" pitchFamily="18" charset="0"/>
              <a:cs typeface="Times New Roman" pitchFamily="18" charset="0"/>
            </a:endParaRPr>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itle 1"/>
          <p:cNvSpPr>
            <a:spLocks noGrp="1"/>
          </p:cNvSpPr>
          <p:nvPr>
            <p:ph type="title"/>
          </p:nvPr>
        </p:nvSpPr>
        <p:spPr/>
        <p:txBody>
          <a:bodyPr/>
          <a:lstStyle/>
          <a:p>
            <a:endParaRPr lang="en-US" smtClean="0"/>
          </a:p>
        </p:txBody>
      </p:sp>
      <p:sp>
        <p:nvSpPr>
          <p:cNvPr id="73731" name="Content Placeholder 2"/>
          <p:cNvSpPr>
            <a:spLocks noGrp="1"/>
          </p:cNvSpPr>
          <p:nvPr>
            <p:ph idx="1"/>
          </p:nvPr>
        </p:nvSpPr>
        <p:spPr/>
        <p:txBody>
          <a:bodyPr/>
          <a:lstStyle/>
          <a:p>
            <a:endParaRPr lang="en-US" smtClean="0"/>
          </a:p>
        </p:txBody>
      </p:sp>
      <p:pic>
        <p:nvPicPr>
          <p:cNvPr id="7373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r="1317"/>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 name="Rectangle 4"/>
          <p:cNvSpPr/>
          <p:nvPr/>
        </p:nvSpPr>
        <p:spPr>
          <a:xfrm rot="20783385">
            <a:off x="378313" y="3262271"/>
            <a:ext cx="7825800" cy="707886"/>
          </a:xfrm>
          <a:prstGeom prst="rect">
            <a:avLst/>
          </a:prstGeom>
          <a:noFill/>
        </p:spPr>
        <p:txBody>
          <a:bodyPr wrap="square">
            <a:spAutoFit/>
          </a:bodyPr>
          <a:lstStyle/>
          <a:p>
            <a:pPr algn="ctr" fontAlgn="auto">
              <a:spcBef>
                <a:spcPts val="0"/>
              </a:spcBef>
              <a:spcAft>
                <a:spcPts val="0"/>
              </a:spcAft>
              <a:defRPr/>
            </a:pPr>
            <a:r>
              <a:rPr lang="en-US" sz="4000" dirty="0" smtClean="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Book Antiqua" pitchFamily="18" charset="0"/>
              </a:rPr>
              <a:t>THANK YOU</a:t>
            </a:r>
            <a:endParaRPr lang="en-US" sz="11500" dirty="0">
              <a:ln w="12700">
                <a:solidFill>
                  <a:schemeClr val="tx2">
                    <a:satMod val="155000"/>
                  </a:schemeClr>
                </a:solidFill>
                <a:prstDash val="solid"/>
              </a:ln>
              <a:solidFill>
                <a:srgbClr val="92D050"/>
              </a:solidFill>
              <a:effectLst>
                <a:outerShdw blurRad="41275" dist="20320" dir="1800000" algn="tl" rotWithShape="0">
                  <a:srgbClr val="000000">
                    <a:alpha val="40000"/>
                  </a:srgbClr>
                </a:outerShdw>
              </a:effectLst>
              <a:latin typeface="Book Antiqua" pitchFamily="18"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sp>
        <p:nvSpPr>
          <p:cNvPr id="12291" name="Rectangle 2"/>
          <p:cNvSpPr>
            <a:spLocks noGrp="1" noChangeArrowheads="1"/>
          </p:cNvSpPr>
          <p:nvPr>
            <p:ph type="title"/>
          </p:nvPr>
        </p:nvSpPr>
        <p:spPr>
          <a:xfrm>
            <a:off x="685800" y="0"/>
            <a:ext cx="7772400" cy="1162050"/>
          </a:xfrm>
        </p:spPr>
        <p:txBody>
          <a:bodyPr rtlCol="0">
            <a:normAutofit fontScale="90000"/>
          </a:bodyPr>
          <a:lstStyle/>
          <a:p>
            <a:pPr eaLnBrk="1" fontAlgn="auto" hangingPunct="1">
              <a:spcAft>
                <a:spcPts val="0"/>
              </a:spcAft>
              <a:defRPr/>
            </a:pPr>
            <a:r>
              <a:rPr lang="en-US" sz="3600" b="1" smtClean="0"/>
              <a:t>Potential of India in Medicinal Plants Sector..</a:t>
            </a:r>
          </a:p>
        </p:txBody>
      </p:sp>
      <p:sp>
        <p:nvSpPr>
          <p:cNvPr id="12292" name="Rectangle 3"/>
          <p:cNvSpPr>
            <a:spLocks noGrp="1" noChangeArrowheads="1"/>
          </p:cNvSpPr>
          <p:nvPr>
            <p:ph idx="1"/>
          </p:nvPr>
        </p:nvSpPr>
        <p:spPr>
          <a:xfrm>
            <a:off x="0" y="1143000"/>
            <a:ext cx="9144000" cy="4800600"/>
          </a:xfrm>
        </p:spPr>
        <p:txBody>
          <a:bodyPr rtlCol="0">
            <a:normAutofit lnSpcReduction="10000"/>
          </a:bodyPr>
          <a:lstStyle/>
          <a:p>
            <a:pPr eaLnBrk="1" fontAlgn="auto" hangingPunct="1">
              <a:spcAft>
                <a:spcPts val="0"/>
              </a:spcAft>
              <a:defRPr/>
            </a:pPr>
            <a:r>
              <a:rPr lang="en-US" sz="2800" b="1" smtClean="0">
                <a:solidFill>
                  <a:srgbClr val="0000FF"/>
                </a:solidFill>
              </a:rPr>
              <a:t>Make India World Leader due to huge comparative advantage in climatic conditions, traditional knowledge and scientific capabilities</a:t>
            </a:r>
          </a:p>
          <a:p>
            <a:pPr eaLnBrk="1" fontAlgn="auto" hangingPunct="1">
              <a:spcAft>
                <a:spcPts val="0"/>
              </a:spcAft>
              <a:defRPr/>
            </a:pPr>
            <a:r>
              <a:rPr lang="en-US" sz="2800" b="1" smtClean="0">
                <a:solidFill>
                  <a:srgbClr val="FF0000"/>
                </a:solidFill>
              </a:rPr>
              <a:t>Sustainable livelihood for 100 million people</a:t>
            </a:r>
          </a:p>
          <a:p>
            <a:pPr eaLnBrk="1" fontAlgn="auto" hangingPunct="1">
              <a:spcAft>
                <a:spcPts val="0"/>
              </a:spcAft>
              <a:defRPr/>
            </a:pPr>
            <a:r>
              <a:rPr lang="en-US" sz="2800" b="1" smtClean="0">
                <a:solidFill>
                  <a:srgbClr val="0000FF"/>
                </a:solidFill>
              </a:rPr>
              <a:t>Livelihood for large section of tribal people through sustainable collection and primary processing in their environment</a:t>
            </a:r>
          </a:p>
          <a:p>
            <a:pPr eaLnBrk="1" fontAlgn="auto" hangingPunct="1">
              <a:spcAft>
                <a:spcPts val="0"/>
              </a:spcAft>
              <a:defRPr/>
            </a:pPr>
            <a:r>
              <a:rPr lang="en-US" sz="2800" b="1" smtClean="0">
                <a:solidFill>
                  <a:srgbClr val="FF0000"/>
                </a:solidFill>
              </a:rPr>
              <a:t>Good substitute for small farmers e.g. Tulsi &amp; Makoy cultivation</a:t>
            </a:r>
          </a:p>
          <a:p>
            <a:pPr eaLnBrk="1" fontAlgn="auto" hangingPunct="1">
              <a:spcAft>
                <a:spcPts val="0"/>
              </a:spcAft>
              <a:defRPr/>
            </a:pPr>
            <a:r>
              <a:rPr lang="en-US" sz="2800" b="1" smtClean="0">
                <a:solidFill>
                  <a:srgbClr val="0000FF"/>
                </a:solidFill>
              </a:rPr>
              <a:t>Provides viable opportunity even in extreme climatic condition – Isabgol in Rajasthan, Senna in Tamilnadu</a:t>
            </a:r>
          </a:p>
        </p:txBody>
      </p:sp>
      <p:sp>
        <p:nvSpPr>
          <p:cNvPr id="11269" name="Text Box 4"/>
          <p:cNvSpPr txBox="1">
            <a:spLocks noChangeArrowheads="1"/>
          </p:cNvSpPr>
          <p:nvPr/>
        </p:nvSpPr>
        <p:spPr bwMode="auto">
          <a:xfrm>
            <a:off x="7924800" y="6172204"/>
            <a:ext cx="990600" cy="366713"/>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9900"/>
                </a:solidFill>
              </a:rPr>
              <a:t>20</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2" cstate="print"/>
          <a:srcRect r="1317"/>
          <a:stretch>
            <a:fillRect/>
          </a:stretch>
        </p:blipFill>
        <p:spPr bwMode="auto">
          <a:xfrm>
            <a:off x="0" y="1"/>
            <a:ext cx="9144000" cy="6856413"/>
          </a:xfrm>
          <a:prstGeom prst="rect">
            <a:avLst/>
          </a:prstGeom>
          <a:noFill/>
          <a:ln w="9525">
            <a:noFill/>
            <a:miter lim="800000"/>
            <a:headEnd/>
            <a:tailEnd/>
          </a:ln>
        </p:spPr>
      </p:pic>
      <p:sp>
        <p:nvSpPr>
          <p:cNvPr id="13315"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sz="3600" b="1" smtClean="0"/>
              <a:t>Potential of India in Medicinal Plants Sector..</a:t>
            </a:r>
          </a:p>
        </p:txBody>
      </p:sp>
      <p:sp>
        <p:nvSpPr>
          <p:cNvPr id="12292" name="Rectangle 3"/>
          <p:cNvSpPr>
            <a:spLocks noGrp="1" noChangeArrowheads="1"/>
          </p:cNvSpPr>
          <p:nvPr>
            <p:ph idx="1"/>
          </p:nvPr>
        </p:nvSpPr>
        <p:spPr>
          <a:xfrm>
            <a:off x="228600" y="1790700"/>
            <a:ext cx="8763000" cy="4095750"/>
          </a:xfrm>
        </p:spPr>
        <p:txBody>
          <a:bodyPr/>
          <a:lstStyle/>
          <a:p>
            <a:pPr eaLnBrk="1" hangingPunct="1">
              <a:spcBef>
                <a:spcPts val="1200"/>
              </a:spcBef>
            </a:pPr>
            <a:r>
              <a:rPr lang="en-US" sz="2800" b="1" smtClean="0">
                <a:solidFill>
                  <a:srgbClr val="0000FF"/>
                </a:solidFill>
              </a:rPr>
              <a:t>Remunerative substitute for traditional crop being adopted by progressive farmer</a:t>
            </a:r>
          </a:p>
          <a:p>
            <a:pPr eaLnBrk="1" hangingPunct="1">
              <a:spcBef>
                <a:spcPts val="1200"/>
              </a:spcBef>
            </a:pPr>
            <a:r>
              <a:rPr lang="en-US" sz="2800" b="1" smtClean="0">
                <a:solidFill>
                  <a:srgbClr val="FF0000"/>
                </a:solidFill>
              </a:rPr>
              <a:t>Provide tool for multi-story forest development</a:t>
            </a:r>
          </a:p>
          <a:p>
            <a:pPr eaLnBrk="1" hangingPunct="1">
              <a:spcBef>
                <a:spcPts val="1200"/>
              </a:spcBef>
            </a:pPr>
            <a:r>
              <a:rPr lang="en-US" sz="2800" b="1" smtClean="0">
                <a:solidFill>
                  <a:srgbClr val="0000FF"/>
                </a:solidFill>
              </a:rPr>
              <a:t>Critically important for sustainable forest development</a:t>
            </a:r>
          </a:p>
          <a:p>
            <a:pPr eaLnBrk="1" hangingPunct="1">
              <a:spcBef>
                <a:spcPts val="1200"/>
              </a:spcBef>
            </a:pPr>
            <a:r>
              <a:rPr lang="en-US" sz="2800" b="1" smtClean="0">
                <a:solidFill>
                  <a:schemeClr val="tx2"/>
                </a:solidFill>
              </a:rPr>
              <a:t>May turn out to be game changer for North Eastern States</a:t>
            </a:r>
          </a:p>
        </p:txBody>
      </p:sp>
      <p:sp>
        <p:nvSpPr>
          <p:cNvPr id="12293" name="Text Box 4"/>
          <p:cNvSpPr txBox="1">
            <a:spLocks noChangeArrowheads="1"/>
          </p:cNvSpPr>
          <p:nvPr/>
        </p:nvSpPr>
        <p:spPr bwMode="auto">
          <a:xfrm>
            <a:off x="7467600" y="6172204"/>
            <a:ext cx="838200" cy="366713"/>
          </a:xfrm>
          <a:prstGeom prst="rect">
            <a:avLst/>
          </a:prstGeom>
          <a:noFill/>
          <a:ln w="9525">
            <a:noFill/>
            <a:miter lim="800000"/>
            <a:headEnd/>
            <a:tailEnd/>
          </a:ln>
        </p:spPr>
        <p:txBody>
          <a:bodyPr lIns="92075" tIns="46038" rIns="92075" bIns="46038">
            <a:spAutoFit/>
          </a:bodyPr>
          <a:lstStyle/>
          <a:p>
            <a:pPr>
              <a:spcBef>
                <a:spcPct val="50000"/>
              </a:spcBef>
            </a:pPr>
            <a:r>
              <a:rPr lang="en-US" sz="1800">
                <a:solidFill>
                  <a:srgbClr val="FF9900"/>
                </a:solidFill>
              </a:rPr>
              <a:t>21</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5" y="778386"/>
            <a:ext cx="8596648" cy="1574149"/>
          </a:xfrm>
          <a:prstGeom prst="rect">
            <a:avLst/>
          </a:prstGeom>
        </p:spPr>
        <p:txBody>
          <a:bodyPr wrap="square">
            <a:spAutoFit/>
          </a:bodyPr>
          <a:lstStyle/>
          <a:p>
            <a:pPr indent="228600" algn="just">
              <a:lnSpc>
                <a:spcPct val="107000"/>
              </a:lnSpc>
            </a:pPr>
            <a:r>
              <a:rPr lang="en-IN" dirty="0" smtClean="0">
                <a:effectLst/>
                <a:latin typeface="Book Antiqua" pitchFamily="18" charset="0"/>
                <a:ea typeface="Calibri" panose="020F0502020204030204" pitchFamily="34" charset="0"/>
                <a:cs typeface="Arial" panose="020B0604020202020204" pitchFamily="34" charset="0"/>
              </a:rPr>
              <a:t>NMPB had </a:t>
            </a:r>
            <a:r>
              <a:rPr lang="en-IN" dirty="0" smtClean="0">
                <a:latin typeface="Book Antiqua" pitchFamily="18" charset="0"/>
                <a:ea typeface="Calibri" panose="020F0502020204030204" pitchFamily="34" charset="0"/>
                <a:cs typeface="Arial" panose="020B0604020202020204" pitchFamily="34" charset="0"/>
              </a:rPr>
              <a:t>supported </a:t>
            </a:r>
            <a:r>
              <a:rPr lang="en-IN" dirty="0" smtClean="0">
                <a:effectLst/>
                <a:latin typeface="Book Antiqua" pitchFamily="18" charset="0"/>
                <a:ea typeface="Calibri" panose="020F0502020204030204" pitchFamily="34" charset="0"/>
                <a:cs typeface="Arial" panose="020B0604020202020204" pitchFamily="34" charset="0"/>
              </a:rPr>
              <a:t>a study on </a:t>
            </a:r>
            <a:r>
              <a:rPr lang="en-IN" dirty="0" smtClean="0">
                <a:latin typeface="Book Antiqua" pitchFamily="18" charset="0"/>
                <a:ea typeface="Calibri" panose="020F0502020204030204" pitchFamily="34" charset="0"/>
                <a:cs typeface="Arial" panose="020B0604020202020204" pitchFamily="34" charset="0"/>
              </a:rPr>
              <a:t>Demand and Supply position of medicinal plants in India to </a:t>
            </a:r>
            <a:r>
              <a:rPr lang="en-IN" dirty="0" smtClean="0">
                <a:effectLst/>
                <a:latin typeface="Book Antiqua" pitchFamily="18" charset="0"/>
                <a:ea typeface="Calibri" panose="020F0502020204030204" pitchFamily="34" charset="0"/>
                <a:cs typeface="Arial" panose="020B0604020202020204" pitchFamily="34" charset="0"/>
              </a:rPr>
              <a:t>Indian Council of Forestry Research and Education (ICFRE), Dehradun. </a:t>
            </a:r>
          </a:p>
          <a:p>
            <a:pPr indent="228600" algn="ctr">
              <a:lnSpc>
                <a:spcPct val="107000"/>
              </a:lnSpc>
            </a:pPr>
            <a:r>
              <a:rPr lang="en-IN" b="1" dirty="0" smtClean="0">
                <a:solidFill>
                  <a:srgbClr val="FF0000"/>
                </a:solidFill>
                <a:effectLst/>
                <a:latin typeface="Book Antiqua" pitchFamily="18" charset="0"/>
                <a:ea typeface="Calibri" panose="020F0502020204030204" pitchFamily="34" charset="0"/>
                <a:cs typeface="Arial" panose="020B0604020202020204" pitchFamily="34" charset="0"/>
              </a:rPr>
              <a:t>Assessment year: 2014-15</a:t>
            </a:r>
          </a:p>
          <a:p>
            <a:pPr indent="228600" algn="ctr">
              <a:lnSpc>
                <a:spcPct val="107000"/>
              </a:lnSpc>
            </a:pPr>
            <a:endParaRPr lang="en-IN" dirty="0" smtClean="0">
              <a:solidFill>
                <a:srgbClr val="3333FF"/>
              </a:solidFill>
              <a:effectLst/>
              <a:latin typeface="Book Antiqua" pitchFamily="18" charset="0"/>
              <a:ea typeface="Calibri" panose="020F0502020204030204" pitchFamily="34" charset="0"/>
              <a:cs typeface="Arial" panose="020B0604020202020204" pitchFamily="34" charset="0"/>
            </a:endParaRPr>
          </a:p>
        </p:txBody>
      </p:sp>
      <p:sp>
        <p:nvSpPr>
          <p:cNvPr id="5" name="Rectangle 4"/>
          <p:cNvSpPr/>
          <p:nvPr/>
        </p:nvSpPr>
        <p:spPr>
          <a:xfrm>
            <a:off x="152402" y="228600"/>
            <a:ext cx="8344015" cy="523220"/>
          </a:xfrm>
          <a:prstGeom prst="rect">
            <a:avLst/>
          </a:prstGeom>
        </p:spPr>
        <p:txBody>
          <a:bodyPr wrap="none">
            <a:spAutoFit/>
          </a:bodyPr>
          <a:lstStyle/>
          <a:p>
            <a:r>
              <a:rPr lang="en-IN" sz="2800" b="1" dirty="0" smtClean="0">
                <a:effectLst/>
                <a:latin typeface="Arial" panose="020B0604020202020204" pitchFamily="34" charset="0"/>
                <a:ea typeface="Calibri" panose="020F0502020204030204" pitchFamily="34" charset="0"/>
                <a:cs typeface="Arial" panose="020B0604020202020204" pitchFamily="34" charset="0"/>
              </a:rPr>
              <a:t>DEMAND AND SUPPLY OF MEDICINAL PLANTS</a:t>
            </a:r>
            <a:endParaRPr lang="en-IN" sz="2800" b="1" dirty="0">
              <a:latin typeface="Arial" panose="020B0604020202020204" pitchFamily="34" charset="0"/>
              <a:cs typeface="Arial" panose="020B0604020202020204" pitchFamily="34" charset="0"/>
            </a:endParaRPr>
          </a:p>
        </p:txBody>
      </p:sp>
      <p:graphicFrame>
        <p:nvGraphicFramePr>
          <p:cNvPr id="6" name="Table 5"/>
          <p:cNvGraphicFramePr>
            <a:graphicFrameLocks noGrp="1"/>
          </p:cNvGraphicFramePr>
          <p:nvPr/>
        </p:nvGraphicFramePr>
        <p:xfrm>
          <a:off x="228600" y="1981200"/>
          <a:ext cx="8915400" cy="4676394"/>
        </p:xfrm>
        <a:graphic>
          <a:graphicData uri="http://schemas.openxmlformats.org/drawingml/2006/table">
            <a:tbl>
              <a:tblPr firstRow="1" bandRow="1">
                <a:tableStyleId>{5C22544A-7EE6-4342-B048-85BDC9FD1C3A}</a:tableStyleId>
              </a:tblPr>
              <a:tblGrid>
                <a:gridCol w="457200"/>
                <a:gridCol w="4953000"/>
                <a:gridCol w="1738184"/>
                <a:gridCol w="1767016"/>
              </a:tblGrid>
              <a:tr h="370840">
                <a:tc>
                  <a:txBody>
                    <a:bodyPr/>
                    <a:lstStyle/>
                    <a:p>
                      <a:r>
                        <a:rPr lang="en-US" sz="1100" dirty="0" smtClean="0"/>
                        <a:t>S. No.</a:t>
                      </a:r>
                      <a:endParaRPr lang="en-US" sz="1100" dirty="0"/>
                    </a:p>
                  </a:txBody>
                  <a:tcPr/>
                </a:tc>
                <a:tc>
                  <a:txBody>
                    <a:bodyPr/>
                    <a:lstStyle/>
                    <a:p>
                      <a:r>
                        <a:rPr lang="en-US" dirty="0" smtClean="0"/>
                        <a:t> Demand and Supply</a:t>
                      </a:r>
                      <a:endParaRPr lang="en-US" dirty="0"/>
                    </a:p>
                  </a:txBody>
                  <a:tcPr/>
                </a:tc>
                <a:tc>
                  <a:txBody>
                    <a:bodyPr/>
                    <a:lstStyle/>
                    <a:p>
                      <a:r>
                        <a:rPr lang="en-US" dirty="0" smtClean="0"/>
                        <a:t>Demand in MT</a:t>
                      </a:r>
                      <a:endParaRPr lang="en-US" dirty="0"/>
                    </a:p>
                  </a:txBody>
                  <a:tcPr/>
                </a:tc>
                <a:tc>
                  <a:txBody>
                    <a:bodyPr/>
                    <a:lstStyle/>
                    <a:p>
                      <a:r>
                        <a:rPr lang="en-US" dirty="0" smtClean="0"/>
                        <a:t>Value  in Rs.</a:t>
                      </a:r>
                      <a:endParaRPr lang="en-US" dirty="0"/>
                    </a:p>
                  </a:txBody>
                  <a:tcPr/>
                </a:tc>
              </a:tr>
              <a:tr h="370840">
                <a:tc>
                  <a:txBody>
                    <a:bodyPr/>
                    <a:lstStyle/>
                    <a:p>
                      <a:pPr marL="342900" indent="-342900">
                        <a:buFont typeface="+mj-lt"/>
                        <a:buNone/>
                      </a:pPr>
                      <a:r>
                        <a:rPr lang="en-US" dirty="0" smtClean="0"/>
                        <a:t>1.</a:t>
                      </a:r>
                      <a:endParaRPr lang="en-US" dirty="0"/>
                    </a:p>
                  </a:txBody>
                  <a:tcPr/>
                </a:tc>
                <a:tc>
                  <a:txBody>
                    <a:bodyPr/>
                    <a:lstStyle/>
                    <a:p>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Total Commercial Demand of Herbal Raw Drugs in the country </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5,12,00 MT</a:t>
                      </a:r>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a:t>
                      </a:r>
                      <a:endParaRPr lang="en-US" dirty="0">
                        <a:solidFill>
                          <a:schemeClr val="tx1"/>
                        </a:solidFill>
                      </a:endParaRPr>
                    </a:p>
                  </a:txBody>
                  <a:tcPr/>
                </a:tc>
                <a:tc>
                  <a:txBody>
                    <a:bodyPr/>
                    <a:lstStyle/>
                    <a:p>
                      <a:pPr algn="ctr"/>
                      <a:r>
                        <a:rPr lang="en-US" dirty="0" smtClean="0">
                          <a:solidFill>
                            <a:schemeClr val="tx1"/>
                          </a:solidFill>
                        </a:rPr>
                        <a:t>-</a:t>
                      </a:r>
                      <a:endParaRPr lang="en-US" dirty="0">
                        <a:solidFill>
                          <a:schemeClr val="tx1"/>
                        </a:solidFill>
                      </a:endParaRPr>
                    </a:p>
                  </a:txBody>
                  <a:tcPr/>
                </a:tc>
              </a:tr>
              <a:tr h="370840">
                <a:tc>
                  <a:txBody>
                    <a:bodyPr/>
                    <a:lstStyle/>
                    <a:p>
                      <a:pPr marL="342900" indent="-342900">
                        <a:buFont typeface="+mj-lt"/>
                        <a:buNone/>
                      </a:pPr>
                      <a:r>
                        <a:rPr lang="en-US" dirty="0" smtClean="0"/>
                        <a:t>2.</a:t>
                      </a:r>
                      <a:endParaRPr lang="en-US" dirty="0"/>
                    </a:p>
                  </a:txBody>
                  <a:tcPr/>
                </a:tc>
                <a:tc>
                  <a:txBody>
                    <a:bodyPr/>
                    <a:lstStyle/>
                    <a:p>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Estimated </a:t>
                      </a:r>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Exports</a:t>
                      </a:r>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 of Herbal Raw Drugs (including Extracts) </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1,34,500 MT </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Rs. 3211 </a:t>
                      </a:r>
                      <a:r>
                        <a:rPr lang="en-US" b="1" dirty="0" err="1" smtClean="0">
                          <a:solidFill>
                            <a:schemeClr val="tx1"/>
                          </a:solidFill>
                          <a:effectLst/>
                          <a:latin typeface="Book Antiqua" pitchFamily="18" charset="0"/>
                          <a:ea typeface="Calibri" panose="020F0502020204030204" pitchFamily="34" charset="0"/>
                          <a:cs typeface="Arial" panose="020B0604020202020204" pitchFamily="34" charset="0"/>
                        </a:rPr>
                        <a:t>crore</a:t>
                      </a:r>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a:t>
                      </a:r>
                      <a:endParaRPr lang="en-US" dirty="0">
                        <a:solidFill>
                          <a:schemeClr val="tx1"/>
                        </a:solidFill>
                      </a:endParaRPr>
                    </a:p>
                  </a:txBody>
                  <a:tcPr/>
                </a:tc>
              </a:tr>
              <a:tr h="370840">
                <a:tc>
                  <a:txBody>
                    <a:bodyPr/>
                    <a:lstStyle/>
                    <a:p>
                      <a:pPr marL="342900" indent="-342900">
                        <a:buFont typeface="+mj-lt"/>
                        <a:buNone/>
                      </a:pPr>
                      <a:r>
                        <a:rPr lang="en-US" dirty="0" smtClean="0"/>
                        <a:t>3.</a:t>
                      </a:r>
                      <a:endParaRPr lang="en-US" dirty="0"/>
                    </a:p>
                  </a:txBody>
                  <a:tcPr/>
                </a:tc>
                <a:tc>
                  <a:txBody>
                    <a:bodyPr/>
                    <a:lstStyle/>
                    <a:p>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Estimated Consumption by </a:t>
                      </a:r>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Domestic Herbal Industry </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1,95,000 MT</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Rs. 1950 </a:t>
                      </a:r>
                      <a:r>
                        <a:rPr lang="en-US" b="1" dirty="0" err="1" smtClean="0">
                          <a:solidFill>
                            <a:schemeClr val="tx1"/>
                          </a:solidFill>
                          <a:effectLst/>
                          <a:latin typeface="Book Antiqua" pitchFamily="18" charset="0"/>
                          <a:ea typeface="Calibri" panose="020F0502020204030204" pitchFamily="34" charset="0"/>
                          <a:cs typeface="Arial" panose="020B0604020202020204" pitchFamily="34" charset="0"/>
                        </a:rPr>
                        <a:t>crore</a:t>
                      </a:r>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a:t>
                      </a:r>
                      <a:endParaRPr lang="en-US" dirty="0">
                        <a:solidFill>
                          <a:schemeClr val="tx1"/>
                        </a:solidFill>
                      </a:endParaRPr>
                    </a:p>
                  </a:txBody>
                  <a:tcPr/>
                </a:tc>
              </a:tr>
              <a:tr h="370840">
                <a:tc>
                  <a:txBody>
                    <a:bodyPr/>
                    <a:lstStyle/>
                    <a:p>
                      <a:pPr marL="342900" indent="-342900">
                        <a:buFont typeface="+mj-lt"/>
                        <a:buNone/>
                      </a:pPr>
                      <a:r>
                        <a:rPr lang="en-US" dirty="0" smtClean="0"/>
                        <a:t>4.</a:t>
                      </a:r>
                      <a:endParaRPr lang="en-US" dirty="0"/>
                    </a:p>
                  </a:txBody>
                  <a:tcPr/>
                </a:tc>
                <a:tc>
                  <a:txBody>
                    <a:bodyPr/>
                    <a:lstStyle/>
                    <a:p>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Estimated Herbal Raw Drugs Used by </a:t>
                      </a:r>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Rural Households every year </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1,67,500 MT</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Rs. 1657 </a:t>
                      </a:r>
                      <a:r>
                        <a:rPr lang="en-US" b="1" dirty="0" err="1" smtClean="0">
                          <a:solidFill>
                            <a:schemeClr val="tx1"/>
                          </a:solidFill>
                          <a:effectLst/>
                          <a:latin typeface="Book Antiqua" pitchFamily="18" charset="0"/>
                          <a:ea typeface="Calibri" panose="020F0502020204030204" pitchFamily="34" charset="0"/>
                          <a:cs typeface="Arial" panose="020B0604020202020204" pitchFamily="34" charset="0"/>
                        </a:rPr>
                        <a:t>crore</a:t>
                      </a:r>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a:t>
                      </a:r>
                      <a:endParaRPr lang="en-US" dirty="0">
                        <a:solidFill>
                          <a:schemeClr val="tx1"/>
                        </a:solidFill>
                      </a:endParaRPr>
                    </a:p>
                  </a:txBody>
                  <a:tcPr/>
                </a:tc>
              </a:tr>
              <a:tr h="670560">
                <a:tc>
                  <a:txBody>
                    <a:bodyPr/>
                    <a:lstStyle/>
                    <a:p>
                      <a:pPr marL="342900" indent="-342900">
                        <a:buFont typeface="+mj-lt"/>
                        <a:buNone/>
                      </a:pPr>
                      <a:r>
                        <a:rPr lang="en-US" dirty="0" smtClean="0"/>
                        <a:t>5.</a:t>
                      </a:r>
                      <a:endParaRPr lang="en-US" dirty="0"/>
                    </a:p>
                  </a:txBody>
                  <a:tcPr/>
                </a:tc>
                <a:tc>
                  <a:txBody>
                    <a:bodyPr/>
                    <a:lstStyle/>
                    <a:p>
                      <a:pPr marL="0" marR="0" lvl="0" indent="3175" algn="just">
                        <a:lnSpc>
                          <a:spcPct val="107000"/>
                        </a:lnSpc>
                        <a:spcBef>
                          <a:spcPts val="0"/>
                        </a:spcBef>
                        <a:spcAft>
                          <a:spcPts val="0"/>
                        </a:spcAft>
                        <a:buFont typeface="Symbol" panose="05050102010706020507" pitchFamily="18" charset="2"/>
                        <a:buNone/>
                      </a:pPr>
                      <a:r>
                        <a:rPr lang="en-GB" b="1" dirty="0" smtClean="0">
                          <a:solidFill>
                            <a:schemeClr val="tx1"/>
                          </a:solidFill>
                          <a:effectLst/>
                          <a:latin typeface="Book Antiqua" pitchFamily="18" charset="0"/>
                          <a:ea typeface="Calibri" panose="020F0502020204030204" pitchFamily="34" charset="0"/>
                          <a:cs typeface="Arial" panose="020B0604020202020204" pitchFamily="34" charset="0"/>
                        </a:rPr>
                        <a:t>Trade Value of Herbal Raw Drugs </a:t>
                      </a:r>
                      <a:r>
                        <a:rPr lang="en-GB" dirty="0" smtClean="0">
                          <a:solidFill>
                            <a:schemeClr val="tx1"/>
                          </a:solidFill>
                          <a:effectLst/>
                          <a:latin typeface="Book Antiqua" pitchFamily="18" charset="0"/>
                          <a:ea typeface="Calibri" panose="020F0502020204030204" pitchFamily="34" charset="0"/>
                          <a:cs typeface="Arial" panose="020B0604020202020204" pitchFamily="34" charset="0"/>
                        </a:rPr>
                        <a:t>in</a:t>
                      </a:r>
                      <a:r>
                        <a:rPr lang="en-GB" baseline="0" dirty="0" smtClean="0">
                          <a:solidFill>
                            <a:schemeClr val="tx1"/>
                          </a:solidFill>
                          <a:effectLst/>
                          <a:latin typeface="Book Antiqua" pitchFamily="18" charset="0"/>
                          <a:ea typeface="Calibri" panose="020F0502020204030204" pitchFamily="34" charset="0"/>
                          <a:cs typeface="Arial" panose="020B0604020202020204" pitchFamily="34" charset="0"/>
                        </a:rPr>
                        <a:t> </a:t>
                      </a:r>
                      <a:r>
                        <a:rPr lang="en-GB" dirty="0" smtClean="0">
                          <a:solidFill>
                            <a:schemeClr val="tx1"/>
                          </a:solidFill>
                          <a:effectLst/>
                          <a:latin typeface="Book Antiqua" pitchFamily="18" charset="0"/>
                          <a:ea typeface="Calibri" panose="020F0502020204030204" pitchFamily="34" charset="0"/>
                          <a:cs typeface="Arial" panose="020B0604020202020204" pitchFamily="34" charset="0"/>
                        </a:rPr>
                        <a:t>Commercial Demand in year 2014-15</a:t>
                      </a:r>
                      <a:endParaRPr lang="en-IN" dirty="0" smtClean="0">
                        <a:solidFill>
                          <a:schemeClr val="tx1"/>
                        </a:solidFill>
                        <a:effectLst/>
                        <a:latin typeface="Book Antiqua" pitchFamily="18" charset="0"/>
                        <a:ea typeface="Calibri" panose="020F0502020204030204" pitchFamily="34" charset="0"/>
                        <a:cs typeface="Arial" panose="020B0604020202020204" pitchFamily="34" charset="0"/>
                      </a:endParaRPr>
                    </a:p>
                  </a:txBody>
                  <a:tcPr/>
                </a:tc>
                <a:tc>
                  <a:txBody>
                    <a:bodyPr/>
                    <a:lstStyle/>
                    <a:p>
                      <a:pPr algn="ctr"/>
                      <a:r>
                        <a:rPr lang="en-US" dirty="0" smtClean="0">
                          <a:solidFill>
                            <a:schemeClr val="tx1"/>
                          </a:solidFill>
                        </a:rPr>
                        <a:t>-</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tx1"/>
                          </a:solidFill>
                          <a:effectLst/>
                          <a:latin typeface="Book Antiqua" pitchFamily="18" charset="0"/>
                          <a:ea typeface="Calibri" panose="020F0502020204030204" pitchFamily="34" charset="0"/>
                          <a:cs typeface="Arial" panose="020B0604020202020204" pitchFamily="34" charset="0"/>
                        </a:rPr>
                        <a:t>Rs. </a:t>
                      </a:r>
                      <a:r>
                        <a:rPr lang="en-GB" b="1" dirty="0" smtClean="0">
                          <a:solidFill>
                            <a:schemeClr val="tx1"/>
                          </a:solidFill>
                          <a:effectLst/>
                          <a:latin typeface="Book Antiqua" pitchFamily="18" charset="0"/>
                          <a:ea typeface="Calibri" panose="020F0502020204030204" pitchFamily="34" charset="0"/>
                          <a:cs typeface="Arial" panose="020B0604020202020204" pitchFamily="34" charset="0"/>
                        </a:rPr>
                        <a:t>7,000 </a:t>
                      </a:r>
                      <a:r>
                        <a:rPr lang="en-IN" b="1" dirty="0" err="1" smtClean="0">
                          <a:solidFill>
                            <a:schemeClr val="tx1"/>
                          </a:solidFill>
                          <a:effectLst/>
                          <a:latin typeface="Book Antiqua" pitchFamily="18" charset="0"/>
                          <a:ea typeface="Calibri" panose="020F0502020204030204" pitchFamily="34" charset="0"/>
                          <a:cs typeface="Arial" panose="020B0604020202020204" pitchFamily="34" charset="0"/>
                        </a:rPr>
                        <a:t>crore</a:t>
                      </a:r>
                      <a:r>
                        <a:rPr lang="en-IN" b="1" dirty="0" smtClean="0">
                          <a:solidFill>
                            <a:schemeClr val="tx1"/>
                          </a:solidFill>
                          <a:effectLst/>
                          <a:latin typeface="Book Antiqua" pitchFamily="18" charset="0"/>
                          <a:ea typeface="Calibri" panose="020F0502020204030204" pitchFamily="34" charset="0"/>
                          <a:cs typeface="Arial" panose="020B0604020202020204" pitchFamily="34" charset="0"/>
                        </a:rPr>
                        <a:t> </a:t>
                      </a:r>
                      <a:endParaRPr lang="en-US" dirty="0" smtClean="0">
                        <a:solidFill>
                          <a:schemeClr val="tx1"/>
                        </a:solidFill>
                      </a:endParaRPr>
                    </a:p>
                    <a:p>
                      <a:endParaRPr lang="en-US" dirty="0">
                        <a:solidFill>
                          <a:schemeClr val="tx1"/>
                        </a:solidFill>
                      </a:endParaRPr>
                    </a:p>
                  </a:txBody>
                  <a:tcPr/>
                </a:tc>
              </a:tr>
              <a:tr h="370840">
                <a:tc>
                  <a:txBody>
                    <a:bodyPr/>
                    <a:lstStyle/>
                    <a:p>
                      <a:pPr marL="342900" indent="-342900">
                        <a:buFont typeface="+mj-lt"/>
                        <a:buNone/>
                      </a:pPr>
                      <a:r>
                        <a:rPr lang="en-US" dirty="0" smtClean="0"/>
                        <a:t>6.</a:t>
                      </a:r>
                      <a:endParaRPr lang="en-US" dirty="0"/>
                    </a:p>
                  </a:txBody>
                  <a:tcPr/>
                </a:tc>
                <a:tc>
                  <a:txBody>
                    <a:bodyPr/>
                    <a:lstStyle/>
                    <a:p>
                      <a:pPr marL="0" marR="0" lvl="0" indent="3175" algn="just">
                        <a:spcBef>
                          <a:spcPts val="0"/>
                        </a:spcBef>
                        <a:buFont typeface="Symbol" panose="05050102010706020507" pitchFamily="18" charset="2"/>
                        <a:buNone/>
                      </a:pPr>
                      <a:r>
                        <a:rPr lang="en-US" dirty="0" smtClean="0">
                          <a:solidFill>
                            <a:schemeClr val="tx1"/>
                          </a:solidFill>
                          <a:effectLst/>
                          <a:latin typeface="Book Antiqua" pitchFamily="18" charset="0"/>
                          <a:ea typeface="Calibri" panose="020F0502020204030204" pitchFamily="34" charset="0"/>
                          <a:cs typeface="Arial" panose="020B0604020202020204" pitchFamily="34" charset="0"/>
                        </a:rPr>
                        <a:t>Number of highly traded Medicinal plants</a:t>
                      </a:r>
                      <a:endParaRPr lang="en-US" dirty="0">
                        <a:solidFill>
                          <a:schemeClr val="tx1"/>
                        </a:solidFill>
                      </a:endParaRPr>
                    </a:p>
                  </a:txBody>
                  <a:tcPr/>
                </a:tc>
                <a:tc>
                  <a:txBody>
                    <a:bodyPr/>
                    <a:lstStyle/>
                    <a:p>
                      <a:r>
                        <a:rPr lang="en-US" b="1" dirty="0" smtClean="0">
                          <a:solidFill>
                            <a:schemeClr val="tx1"/>
                          </a:solidFill>
                          <a:effectLst/>
                          <a:latin typeface="Book Antiqua" pitchFamily="18" charset="0"/>
                          <a:ea typeface="Calibri" panose="020F0502020204030204" pitchFamily="34" charset="0"/>
                          <a:cs typeface="Arial" panose="020B0604020202020204" pitchFamily="34" charset="0"/>
                        </a:rPr>
                        <a:t>1178</a:t>
                      </a:r>
                      <a:endParaRPr lang="en-US" dirty="0">
                        <a:solidFill>
                          <a:schemeClr val="tx1"/>
                        </a:solidFill>
                      </a:endParaRPr>
                    </a:p>
                  </a:txBody>
                  <a:tcPr/>
                </a:tc>
                <a:tc>
                  <a:txBody>
                    <a:bodyPr/>
                    <a:lstStyle/>
                    <a:p>
                      <a:pPr algn="ctr"/>
                      <a:r>
                        <a:rPr lang="en-US" dirty="0" smtClean="0">
                          <a:solidFill>
                            <a:schemeClr val="tx1"/>
                          </a:solidFill>
                        </a:rPr>
                        <a:t>-</a:t>
                      </a:r>
                      <a:endParaRPr lang="en-US" dirty="0">
                        <a:solidFill>
                          <a:schemeClr val="tx1"/>
                        </a:solidFill>
                      </a:endParaRPr>
                    </a:p>
                  </a:txBody>
                  <a:tcPr/>
                </a:tc>
              </a:tr>
              <a:tr h="370840">
                <a:tc>
                  <a:txBody>
                    <a:bodyPr/>
                    <a:lstStyle/>
                    <a:p>
                      <a:pPr marL="342900" indent="-342900">
                        <a:buFont typeface="+mj-lt"/>
                        <a:buNone/>
                      </a:pPr>
                      <a:r>
                        <a:rPr lang="en-US" dirty="0" smtClean="0"/>
                        <a:t>7.</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smtClean="0">
                          <a:solidFill>
                            <a:schemeClr val="tx1"/>
                          </a:solidFill>
                          <a:effectLst/>
                          <a:latin typeface="Book Antiqua" pitchFamily="18" charset="0"/>
                          <a:ea typeface="Calibri" panose="020F0502020204030204" pitchFamily="34" charset="0"/>
                          <a:cs typeface="Arial" panose="020B0604020202020204" pitchFamily="34" charset="0"/>
                        </a:rPr>
                        <a:t>Number of highly </a:t>
                      </a:r>
                      <a:r>
                        <a:rPr lang="en-GB" dirty="0" smtClean="0">
                          <a:solidFill>
                            <a:schemeClr val="tx1"/>
                          </a:solidFill>
                          <a:effectLst/>
                          <a:latin typeface="Book Antiqua" pitchFamily="18" charset="0"/>
                          <a:ea typeface="Calibri" panose="020F0502020204030204" pitchFamily="34" charset="0"/>
                          <a:cs typeface="Arial" panose="020B0604020202020204" pitchFamily="34" charset="0"/>
                        </a:rPr>
                        <a:t>annual traded MPs.</a:t>
                      </a:r>
                    </a:p>
                    <a:p>
                      <a:endParaRPr lang="en-US" dirty="0">
                        <a:solidFill>
                          <a:schemeClr val="tx1"/>
                        </a:solidFill>
                      </a:endParaRPr>
                    </a:p>
                  </a:txBody>
                  <a:tcPr/>
                </a:tc>
                <a:tc>
                  <a:txBody>
                    <a:bodyPr/>
                    <a:lstStyle/>
                    <a:p>
                      <a:r>
                        <a:rPr lang="en-GB" b="1" dirty="0" smtClean="0">
                          <a:solidFill>
                            <a:schemeClr val="tx1"/>
                          </a:solidFill>
                          <a:effectLst/>
                          <a:latin typeface="Book Antiqua" pitchFamily="18" charset="0"/>
                          <a:ea typeface="Calibri" panose="020F0502020204030204" pitchFamily="34" charset="0"/>
                          <a:cs typeface="Arial" panose="020B0604020202020204" pitchFamily="34" charset="0"/>
                        </a:rPr>
                        <a:t>242</a:t>
                      </a:r>
                      <a:endParaRPr lang="en-US" dirty="0">
                        <a:solidFill>
                          <a:schemeClr val="tx1"/>
                        </a:solidFill>
                      </a:endParaRPr>
                    </a:p>
                  </a:txBody>
                  <a:tcPr/>
                </a:tc>
                <a:tc>
                  <a:txBody>
                    <a:bodyPr/>
                    <a:lstStyle/>
                    <a:p>
                      <a:pPr algn="ctr"/>
                      <a:r>
                        <a:rPr lang="en-US" dirty="0" smtClean="0">
                          <a:solidFill>
                            <a:schemeClr val="tx1"/>
                          </a:solidFill>
                        </a:rPr>
                        <a:t>-</a:t>
                      </a:r>
                      <a:endParaRPr lang="en-US" dirty="0">
                        <a:solidFill>
                          <a:schemeClr val="tx1"/>
                        </a:solidFill>
                      </a:endParaRPr>
                    </a:p>
                  </a:txBody>
                  <a:tcPr/>
                </a:tc>
              </a:tr>
            </a:tbl>
          </a:graphicData>
        </a:graphic>
      </p:graphicFrame>
    </p:spTree>
    <p:extLst>
      <p:ext uri="{BB962C8B-B14F-4D97-AF65-F5344CB8AC3E}">
        <p14:creationId xmlns:p14="http://schemas.microsoft.com/office/powerpoint/2010/main" xmlns="" val="353111577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6170</Words>
  <Application>Microsoft Office PowerPoint</Application>
  <PresentationFormat>On-screen Show (4:3)</PresentationFormat>
  <Paragraphs>1265</Paragraphs>
  <Slides>61</Slides>
  <Notes>5</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Slide 1</vt:lpstr>
      <vt:lpstr>STATUS OF MEDICINAL PLANTS IN INDIA</vt:lpstr>
      <vt:lpstr>Slide 3</vt:lpstr>
      <vt:lpstr>HOTSPOTS OF BIODIVERSITY</vt:lpstr>
      <vt:lpstr>HIMALAYA HOTSPOT OF BIODIVERSITY</vt:lpstr>
      <vt:lpstr>WESTERN GHATS  AND  SRILANKA HOTSPOT OF BIODIVERSITY</vt:lpstr>
      <vt:lpstr>Potential of India in Medicinal Plants Sector..</vt:lpstr>
      <vt:lpstr>Potential of India in Medicinal Plants Sector..</vt:lpstr>
      <vt:lpstr>Slide 9</vt:lpstr>
      <vt:lpstr>Slide 10</vt:lpstr>
      <vt:lpstr>Top 7 Traded Medicinal Plants</vt:lpstr>
      <vt:lpstr>Medicinal Plants Sourced from Cultivation Demand Figures in metric tons</vt:lpstr>
      <vt:lpstr>Slide 13</vt:lpstr>
      <vt:lpstr>Slide 14</vt:lpstr>
      <vt:lpstr>Slide 15</vt:lpstr>
      <vt:lpstr>Slide 16</vt:lpstr>
      <vt:lpstr>Slide 17</vt:lpstr>
      <vt:lpstr>Slide 18</vt:lpstr>
      <vt:lpstr>Support for Medicinal Plant Processing and Post Harvest Management  including Marketing</vt:lpstr>
      <vt:lpstr>Slide 20</vt:lpstr>
      <vt:lpstr>Slide 21</vt:lpstr>
      <vt:lpstr>Slide 22</vt:lpstr>
      <vt:lpstr>Slide 23</vt:lpstr>
      <vt:lpstr> How  to prepare the  SAAP</vt:lpstr>
      <vt:lpstr> Cultivation</vt:lpstr>
      <vt:lpstr> Nursery</vt:lpstr>
      <vt:lpstr>  Post harvest Management Units </vt:lpstr>
      <vt:lpstr>Processing unit</vt:lpstr>
      <vt:lpstr> Marketing and its infrastructure</vt:lpstr>
      <vt:lpstr>Slide 30</vt:lpstr>
      <vt:lpstr> PREPARATION AND SUBMISSION OF PROPOSAL  </vt:lpstr>
      <vt:lpstr>Activities approved under Centrally Sponsored Scheme of “ National AYUSH Mission”  Note: No report has been received from most of the states till now</vt:lpstr>
      <vt:lpstr>Slide 33</vt:lpstr>
      <vt:lpstr> UC Pending status</vt:lpstr>
      <vt:lpstr>Slide 35</vt:lpstr>
      <vt:lpstr>Slide 36</vt:lpstr>
      <vt:lpstr>Slide 37</vt:lpstr>
      <vt:lpstr>Slide 38</vt:lpstr>
      <vt:lpstr>Objective (new  addition)</vt:lpstr>
      <vt:lpstr>Slide 40</vt:lpstr>
      <vt:lpstr>Slide 41</vt:lpstr>
      <vt:lpstr>Slide 42</vt:lpstr>
      <vt:lpstr>Slide 43</vt:lpstr>
      <vt:lpstr>Slide 44</vt:lpstr>
      <vt:lpstr>Slide 45</vt:lpstr>
      <vt:lpstr>Slide 46</vt:lpstr>
      <vt:lpstr>Slide 47</vt:lpstr>
      <vt:lpstr>Slide 48</vt:lpstr>
      <vt:lpstr>Slide 49</vt:lpstr>
      <vt:lpstr> Recommendations of Niti Aayog </vt:lpstr>
      <vt:lpstr>Slide 51</vt:lpstr>
      <vt:lpstr>  Recommendations of Mid-term Evaluation Report   </vt:lpstr>
      <vt:lpstr>Implementation of the Scheme</vt:lpstr>
      <vt:lpstr>Cultivation, Post-Harvest Management, Quality and certification</vt:lpstr>
      <vt:lpstr>Monitoring and Evaluation</vt:lpstr>
      <vt:lpstr>Slide 56</vt:lpstr>
      <vt:lpstr>Slide 57</vt:lpstr>
      <vt:lpstr>Slide 58</vt:lpstr>
      <vt:lpstr>  Setting up of Regional-cum-Facilitation Centres  </vt:lpstr>
      <vt:lpstr>Slide 60</vt:lpstr>
      <vt:lpstr>Slide 61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Dr.kavita tyagi</dc:creator>
  <cp:lastModifiedBy>Dr.kavita tyagi</cp:lastModifiedBy>
  <cp:revision>3</cp:revision>
  <dcterms:created xsi:type="dcterms:W3CDTF">2006-08-16T00:00:00Z</dcterms:created>
  <dcterms:modified xsi:type="dcterms:W3CDTF">2019-02-28T11:14:47Z</dcterms:modified>
</cp:coreProperties>
</file>